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17"/>
    <p:sldId id="257" r:id="rId18"/>
    <p:sldId id="258" r:id="rId19"/>
    <p:sldId id="259" r:id="rId20"/>
    <p:sldId id="260" r:id="rId21"/>
    <p:sldId id="261" r:id="rId22"/>
    <p:sldId id="262" r:id="rId23"/>
    <p:sldId id="263" r:id="rId24"/>
    <p:sldId id="264" r:id="rId25"/>
    <p:sldId id="265" r:id="rId26"/>
    <p:sldId id="266" r:id="rId27"/>
    <p:sldId id="267" r:id="rId28"/>
    <p:sldId id="268" r:id="rId29"/>
    <p:sldId id="269" r:id="rId30"/>
    <p:sldId id="270" r:id="rId31"/>
    <p:sldId id="271" r:id="rId32"/>
    <p:sldId id="272" r:id="rId33"/>
    <p:sldId id="273" r:id="rId34"/>
    <p:sldId id="274" r:id="rId35"/>
    <p:sldId id="275" r:id="rId36"/>
    <p:sldId id="276" r:id="rId37"/>
    <p:sldId id="277" r:id="rId38"/>
    <p:sldId id="278" r:id="rId39"/>
    <p:sldId id="279" r:id="rId40"/>
    <p:sldId id="280" r:id="rId41"/>
    <p:sldId id="281" r:id="rId42"/>
    <p:sldId id="282" r:id="rId43"/>
    <p:sldId id="283" r:id="rId44"/>
    <p:sldId id="284" r:id="rId45"/>
    <p:sldId id="285" r:id="rId46"/>
    <p:sldId id="286" r:id="rId47"/>
    <p:sldId id="287" r:id="rId48"/>
    <p:sldId id="288" r:id="rId49"/>
    <p:sldId id="289" r:id="rId50"/>
    <p:sldId id="290" r:id="rId51"/>
    <p:sldId id="291" r:id="rId52"/>
    <p:sldId id="292" r:id="rId53"/>
    <p:sldId id="293" r:id="rId54"/>
  </p:sldIdLst>
  <p:notesMasterIdLst>
    <p:notesMasterId r:id="rId1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notesMaster" Target="notesMasters/notesMaster1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7" Type="http://schemas.openxmlformats.org/officeDocument/2006/relationships/slide" Target="slides/slide1.xml"/><Relationship Id="rId18" Type="http://schemas.openxmlformats.org/officeDocument/2006/relationships/slide" Target="slides/slide2.xml"/><Relationship Id="rId19" Type="http://schemas.openxmlformats.org/officeDocument/2006/relationships/slide" Target="slides/slide3.xml"/><Relationship Id="rId20" Type="http://schemas.openxmlformats.org/officeDocument/2006/relationships/slide" Target="slides/slide4.xml"/><Relationship Id="rId21" Type="http://schemas.openxmlformats.org/officeDocument/2006/relationships/slide" Target="slides/slide5.xml"/><Relationship Id="rId22" Type="http://schemas.openxmlformats.org/officeDocument/2006/relationships/slide" Target="slides/slide6.xml"/><Relationship Id="rId23" Type="http://schemas.openxmlformats.org/officeDocument/2006/relationships/slide" Target="slides/slide7.xml"/><Relationship Id="rId24" Type="http://schemas.openxmlformats.org/officeDocument/2006/relationships/slide" Target="slides/slide8.xml"/><Relationship Id="rId25" Type="http://schemas.openxmlformats.org/officeDocument/2006/relationships/slide" Target="slides/slide9.xml"/><Relationship Id="rId26" Type="http://schemas.openxmlformats.org/officeDocument/2006/relationships/slide" Target="slides/slide10.xml"/><Relationship Id="rId27" Type="http://schemas.openxmlformats.org/officeDocument/2006/relationships/slide" Target="slides/slide11.xml"/><Relationship Id="rId28" Type="http://schemas.openxmlformats.org/officeDocument/2006/relationships/slide" Target="slides/slide12.xml"/><Relationship Id="rId29" Type="http://schemas.openxmlformats.org/officeDocument/2006/relationships/slide" Target="slides/slide13.xml"/><Relationship Id="rId30" Type="http://schemas.openxmlformats.org/officeDocument/2006/relationships/slide" Target="slides/slide14.xml"/><Relationship Id="rId31" Type="http://schemas.openxmlformats.org/officeDocument/2006/relationships/slide" Target="slides/slide15.xml"/><Relationship Id="rId32" Type="http://schemas.openxmlformats.org/officeDocument/2006/relationships/slide" Target="slides/slide16.xml"/><Relationship Id="rId33" Type="http://schemas.openxmlformats.org/officeDocument/2006/relationships/slide" Target="slides/slide17.xml"/><Relationship Id="rId34" Type="http://schemas.openxmlformats.org/officeDocument/2006/relationships/slide" Target="slides/slide18.xml"/><Relationship Id="rId35" Type="http://schemas.openxmlformats.org/officeDocument/2006/relationships/slide" Target="slides/slide19.xml"/><Relationship Id="rId36" Type="http://schemas.openxmlformats.org/officeDocument/2006/relationships/slide" Target="slides/slide20.xml"/><Relationship Id="rId37" Type="http://schemas.openxmlformats.org/officeDocument/2006/relationships/slide" Target="slides/slide21.xml"/><Relationship Id="rId38" Type="http://schemas.openxmlformats.org/officeDocument/2006/relationships/slide" Target="slides/slide22.xml"/><Relationship Id="rId39" Type="http://schemas.openxmlformats.org/officeDocument/2006/relationships/slide" Target="slides/slide23.xml"/><Relationship Id="rId40" Type="http://schemas.openxmlformats.org/officeDocument/2006/relationships/slide" Target="slides/slide24.xml"/><Relationship Id="rId41" Type="http://schemas.openxmlformats.org/officeDocument/2006/relationships/slide" Target="slides/slide25.xml"/><Relationship Id="rId42" Type="http://schemas.openxmlformats.org/officeDocument/2006/relationships/slide" Target="slides/slide26.xml"/><Relationship Id="rId43" Type="http://schemas.openxmlformats.org/officeDocument/2006/relationships/slide" Target="slides/slide27.xml"/><Relationship Id="rId44" Type="http://schemas.openxmlformats.org/officeDocument/2006/relationships/slide" Target="slides/slide28.xml"/><Relationship Id="rId45" Type="http://schemas.openxmlformats.org/officeDocument/2006/relationships/slide" Target="slides/slide29.xml"/><Relationship Id="rId46" Type="http://schemas.openxmlformats.org/officeDocument/2006/relationships/slide" Target="slides/slide30.xml"/><Relationship Id="rId47" Type="http://schemas.openxmlformats.org/officeDocument/2006/relationships/slide" Target="slides/slide31.xml"/><Relationship Id="rId48" Type="http://schemas.openxmlformats.org/officeDocument/2006/relationships/slide" Target="slides/slide32.xml"/><Relationship Id="rId49" Type="http://schemas.openxmlformats.org/officeDocument/2006/relationships/slide" Target="slides/slide33.xml"/><Relationship Id="rId50" Type="http://schemas.openxmlformats.org/officeDocument/2006/relationships/slide" Target="slides/slide34.xml"/><Relationship Id="rId51" Type="http://schemas.openxmlformats.org/officeDocument/2006/relationships/slide" Target="slides/slide35.xml"/><Relationship Id="rId52" Type="http://schemas.openxmlformats.org/officeDocument/2006/relationships/slide" Target="slides/slide36.xml"/><Relationship Id="rId53" Type="http://schemas.openxmlformats.org/officeDocument/2006/relationships/slide" Target="slides/slide37.xml"/><Relationship Id="rId54" Type="http://schemas.openxmlformats.org/officeDocument/2006/relationships/slide" Target="slides/slide38.xml"/></Relationships>
</file>

<file path=ppt/notesMasters/_rels/notesMaster1.xml.rels><?xml version='1.0' encoding='UTF-8' standalone='yes'?>
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10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0.xml"/></Relationships>
</file>

<file path=ppt/notesSlides/_rels/notesSlide2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8.xml"/></Relationships>
</file>

<file path=ppt/notesSlides/_rels/notesSlide9.xml.rels><?xml version='1.0' encoding='UTF-8' standalone='yes'?>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-1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2-1.pn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9-1.pn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3-1.pn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8-1.png"/></Relationships>
</file>

<file path=ppt/slides/_rels/slide3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3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10-1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6-1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4-1.pn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-5-1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83464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6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KURUMSAL EĞİTİM PROGRAMI</a:t>
            </a:r>
            <a:endParaRPr lang="en-US" sz="1300" dirty="0"/>
          </a:p>
        </p:txBody>
      </p:sp>
      <p:sp>
        <p:nvSpPr>
          <p:cNvPr id="5" name="Text 2"/>
          <p:cNvSpPr/>
          <p:nvPr/>
        </p:nvSpPr>
        <p:spPr>
          <a:xfrm>
            <a:off x="822960" y="3246120"/>
            <a:ext cx="10515600" cy="11887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Proses Yönetimi</a:t>
            </a:r>
            <a:endParaRPr lang="en-US" sz="4800" dirty="0"/>
          </a:p>
        </p:txBody>
      </p:sp>
      <p:sp>
        <p:nvSpPr>
          <p:cNvPr id="6" name="Text 3"/>
          <p:cNvSpPr/>
          <p:nvPr/>
        </p:nvSpPr>
        <p:spPr>
          <a:xfrm>
            <a:off x="822960" y="4526280"/>
            <a:ext cx="10058400" cy="5486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Yaklaşımı ve İyileştirme — Temel Farkındalık Eğitimi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822960" y="5669280"/>
            <a:ext cx="6400800" cy="82296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· Eğitim Birimi</a:t>
            </a:r>
            <a:endParaRPr lang="en-US" sz="1300" dirty="0"/>
          </a:p>
        </p:txBody>
      </p:sp>
      <p:sp>
        <p:nvSpPr>
          <p:cNvPr id="8" name="Text 5"/>
          <p:cNvSpPr/>
          <p:nvPr/>
        </p:nvSpPr>
        <p:spPr>
          <a:xfrm>
            <a:off x="6705295" y="6217920"/>
            <a:ext cx="493776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11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www.besabelge.com   |   info@besabelge.com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02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dayandığı temel ilkeler ve günlük işe yansımaları.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Yaklaşımı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hedeflerine girdileri çıktılara dönüştüren süreçlerle ulaşılır.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Sahipliği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Her sürecin sorumlusu ve KPI'ları net olmalıdır.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Odaklılık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ve dış müşteri ihtiyacı sürecin tasarımına yön verir.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11</a:t>
            </a:r>
            <a:endParaRPr lang="en-US" sz="9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Veriyle Yönetim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Performans göstergeleri sürecin kalbidir.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– Uygula – Kontrol Et – Önlem Al.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Yalın Düşünce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Değer akışındaki israfların azaltılması.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12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Prensipler ve Uygulama Notları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Diğer prensipler ve günlük uygulamadaki anlamları: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İyileştirme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Küçük adımlarla kalıcı gelişim (Kaizen).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Prensipler bir 'liste' değil; her birinin günlük kararlara yansıması olmalıdır.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13</a:t>
            </a:r>
            <a:endParaRPr lang="en-US" sz="9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Döngüsü ve Risk Tabanlı Düşünce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Yönetim sistemi standartlarının ortak kalbı PUKÖ döngüsüdür; risk tabanlı düşünce ise 2015 sonrası standartlara entegre edilmiş temel yaklaşımdır.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Planla (Plan)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Bağlamı analiz et, riskleri ve fırsatları belirle, hedef ve süreçleri planla.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 (Do)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Süreçleri yürüt, kaynakları sağla, kayıtları tut.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Kontrol Et (Check)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Performansı izle, ölç, analiz et; iç tetkik ve YGG ile değerlendir.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Önlem Al (Act)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Uygunsuzlukları kök nedenle çöz, sistemi iyileştir, yeni döngüye başla.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PUKÖ doğrusal değil dairesel bir döngüdür — her tur sistemin biraz daha olgunlaşmasını sağlar.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14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03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Annex SL üst yapısı ile madde madde standart gereklilikleri.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iç ve dış konumunu, ilgili tarafların beklentilerini ve sistemin kapsamını sistematik biçimde belirler.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4.1 İç ve dış meselelerin anlaşılması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PESTEL (Politik, Ekonomik, Sosyal, Teknolojik, Çevresel, Yasal) ve SWOT analizleriyle kuruluşun bağlamı haritalanır.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4.2 İlgili tarafların beklentileri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Müşteri, çalışan, tedarikçi, regülatör, toplum ve diğer paydaşların ihtiyaçları sistematik olarak izlenir.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4.3 Sistemin kapsamının belirlenmesi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Hangi süreçler, lokasyonlar, ürün/hizmetler kapsam içinde, hangileri dışında — yazılı olarak tanımlanır.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4.4 Sistem ve süreçlerinin kurulması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PUKÖ döngüsü temelli süreç haritası; her sürecin sahibi, KPI'ları ve risk-fırsat değerlendirmesi.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Bağlam analizi sadece yıllık yapılan bir form değil; stratejik kararların temelinde sürekli kullanılan canlı bir araçtır.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4 — Kuruluşun Bağlamı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16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Üst yönetimin sisteme somut sahipliği; politika, sorumluluk ve müşteri odaklılığın liderlik tarafından sahiplenilmesi.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5.1 Liderlik ve taahhüt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Üst yönetim hesap verebilirliği, kaynak tahsisi, sistem etkinliğini gözden geçirme, müşteri odaklılığı işin kalbine yerleştirme.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5.2 Politika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Stratejik yöne uygun, taahhüt içeren, ölçülebilir hedeflere temel oluşturan; tüm çalışanlara duyurulan ve ilgili tarafların erişimine açık politika.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5.3 Görev, sorumluluk ve yetkiler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RACI matrisi gibi araçlarla net rol haritası; KYS'nin sahibi üst yönetim, eski 'Kalite Yönetim Temsilcisi' zorunluluğu kaldırılmıştır.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Liderlik delegasyon değildir — politika, hedef ve sonuçların hesabını üst yönetim verir.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5 — Liderlik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17</a:t>
            </a:r>
            <a:endParaRPr lang="en-US" sz="9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fırsatların ele alınması, ölçülebilir hedeflerin belirlenmesi ve değişikliklerin yönetilmesi.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6.1 Risk ve fırsatlar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Olasılık × etki matrisi, FMEA, kök neden analizi, bow-tie gibi araçlarla risklerin ve fırsatların sistematik değerlendirmesi.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6.2 Hedefler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SMART hedefler: spesifik, ölçülebilir, ulaşılabilir, ilgili, zamanlı; her hedef için aksiyon planı, kaynak, sorumlu ve takip kriteri.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6.3 Değişikliklerin planlanması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Önemli değişiklikler önceden değerlendirilir; kaynak, sorumluluk ve doğrulama planı hazırlanır.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tabanlı düşünce 2015'ten sonra eski 'önleyici faaliyet' kavramının yerini almıştır.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6 — Planlama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18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işlemesi için gereken insan, altyapı, bilgi, iletişim ve belgelendirme kaynakları.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7.1 Kaynaklar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İnsan, altyapı, çalışma ortamı, izleme/ölçüm kaynakları ve kurumsal bilgi (organizational knowledge).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7.2 Yetkinlik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görev için yetkinlik tanımı, kanıt (sertifika, eğitim kaydı, performans değerlendirme), açık varsa kapatma planı.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7.3 Farkındalık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Politika, hedefler, bireysel katkı ve uygunsuzluk sonuçları tüm çalışanlara aktarılır.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7.4 İletişim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(departmanlar arası) ve dış (müşteri, tedarikçi, otorite); ne, ne zaman, kime, kim tarafından, hangi yolla?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İÇİNDEKİLER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Gündem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640080" y="182880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6" name="Text 3"/>
          <p:cNvSpPr/>
          <p:nvPr/>
        </p:nvSpPr>
        <p:spPr>
          <a:xfrm>
            <a:off x="640080" y="182880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</a:t>
            </a:r>
            <a:endParaRPr lang="en-US" sz="1800" dirty="0"/>
          </a:p>
        </p:txBody>
      </p:sp>
      <p:sp>
        <p:nvSpPr>
          <p:cNvPr id="7" name="Text 4"/>
          <p:cNvSpPr/>
          <p:nvPr/>
        </p:nvSpPr>
        <p:spPr>
          <a:xfrm>
            <a:off x="1371600" y="182880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Yaklaşımı ve İyileştirme ve Proses Yönetimi</a:t>
            </a:r>
            <a:endParaRPr lang="en-US" sz="1800" dirty="0"/>
          </a:p>
        </p:txBody>
      </p:sp>
      <p:sp>
        <p:nvSpPr>
          <p:cNvPr id="8" name="Shape 5"/>
          <p:cNvSpPr/>
          <p:nvPr/>
        </p:nvSpPr>
        <p:spPr>
          <a:xfrm>
            <a:off x="640080" y="260604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640080" y="260604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1371600" y="260604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Prensipler ve Yaklaşım</a:t>
            </a:r>
            <a:endParaRPr lang="en-US" sz="1800" dirty="0"/>
          </a:p>
        </p:txBody>
      </p:sp>
      <p:sp>
        <p:nvSpPr>
          <p:cNvPr id="11" name="Shape 8"/>
          <p:cNvSpPr/>
          <p:nvPr/>
        </p:nvSpPr>
        <p:spPr>
          <a:xfrm>
            <a:off x="640080" y="338328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2" name="Text 9"/>
          <p:cNvSpPr/>
          <p:nvPr/>
        </p:nvSpPr>
        <p:spPr>
          <a:xfrm>
            <a:off x="640080" y="338328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</a:t>
            </a:r>
            <a:endParaRPr lang="en-US" sz="1800" dirty="0"/>
          </a:p>
        </p:txBody>
      </p:sp>
      <p:sp>
        <p:nvSpPr>
          <p:cNvPr id="13" name="Text 10"/>
          <p:cNvSpPr/>
          <p:nvPr/>
        </p:nvSpPr>
        <p:spPr>
          <a:xfrm>
            <a:off x="1371600" y="338328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Standardın Yapısı (Madde 4 – 10)</a:t>
            </a:r>
            <a:endParaRPr lang="en-US" sz="1800" dirty="0"/>
          </a:p>
        </p:txBody>
      </p:sp>
      <p:sp>
        <p:nvSpPr>
          <p:cNvPr id="14" name="Shape 11"/>
          <p:cNvSpPr/>
          <p:nvPr/>
        </p:nvSpPr>
        <p:spPr>
          <a:xfrm>
            <a:off x="640080" y="416052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5" name="Text 12"/>
          <p:cNvSpPr/>
          <p:nvPr/>
        </p:nvSpPr>
        <p:spPr>
          <a:xfrm>
            <a:off x="640080" y="416052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1371600" y="416052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İyileştirme</a:t>
            </a:r>
            <a:endParaRPr lang="en-US" sz="1800" dirty="0"/>
          </a:p>
        </p:txBody>
      </p:sp>
      <p:sp>
        <p:nvSpPr>
          <p:cNvPr id="17" name="Shape 14"/>
          <p:cNvSpPr/>
          <p:nvPr/>
        </p:nvSpPr>
        <p:spPr>
          <a:xfrm>
            <a:off x="640080" y="4937760"/>
            <a:ext cx="502920" cy="502920"/>
          </a:xfrm>
          <a:prstGeom prst="ellipse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18" name="Text 15"/>
          <p:cNvSpPr/>
          <p:nvPr/>
        </p:nvSpPr>
        <p:spPr>
          <a:xfrm>
            <a:off x="640080" y="4937760"/>
            <a:ext cx="50292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1800" dirty="0"/>
          </a:p>
        </p:txBody>
      </p:sp>
      <p:sp>
        <p:nvSpPr>
          <p:cNvPr id="19" name="Text 16"/>
          <p:cNvSpPr/>
          <p:nvPr/>
        </p:nvSpPr>
        <p:spPr>
          <a:xfrm>
            <a:off x="1371600" y="4937760"/>
            <a:ext cx="9144000" cy="5029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20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1800" dirty="0"/>
          </a:p>
        </p:txBody>
      </p:sp>
      <p:sp>
        <p:nvSpPr>
          <p:cNvPr id="20" name="Shape 17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1" name="Text 18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2" name="Text 19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7.5 Belgelendirilmiş bilgi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Doküman (tutulması ve güncellenmesi) + Kayıt (kanıt amaçlı saklanan); kimlik, format, gözden geçirme, erişim, sürüm kontrol, koruma, saklama, bertaraf.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'Kalite El Kitabı' artık zorunlu değil — yerine konuya uygun belgelendirilmiş bilgi yeterlidir.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7 — Destek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</a:t>
            </a:r>
            <a:endParaRPr lang="en-US" sz="9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günlük yürütülmesi: planlama, kontrol, dış tedarik ve uygunsuzluk yönetimi.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8.1 Operasyonel planlama ve kontrol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Kriterler, prosesin uygulanma şekli, kayıt tutma, planlı değişikliklerin yönetimi, planlanmamış değişikliklerin sonuçlarının analizi.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8.2 Ürün/hizmet şartları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Müşteri iletişimi, şartların belirlenmesi, gözden geçirme, değişiklik kontrolü.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8.3 Tasarım ve geliştirme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Planlama, girdiler, kontroller, çıktılar, değişiklikler (uygulanabilirse).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8.4 Dış tedarikli süreç, ürün ve hizmetler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Tedarikçi nitelendirme, performans değerlendirme, doğrulama; sorumluluk dış tedarikçide olsa da kuruluş sorumluluğunu devredemez.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21</a:t>
            </a:r>
            <a:endParaRPr lang="en-US" sz="9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8.5 Üretim ve hizmet sunumu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Kontrollü şartlar: belgelendirilmiş bilgi, uygun altyapı, doğrulama, izlenebilirlik, müşteri/ilgili taraf mülkiyetinin korunması.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8.6 Ürün/hizmetin serbest bırakılması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Şartların doğrulanmadan teslim edilmemesi.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8.7 Uygun olmayan çıktıların kontrolü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Tanımlama, ayrım, izolasyon; düzeltme, iade, askıya alma, müşteri bilgilendirme.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operasyonun kalbidir; sistemin sahada gerçekten işleyip işlemediği burada görülür.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8 — Operasyon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22</a:t>
            </a:r>
            <a:endParaRPr lang="en-US" sz="9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etkinliğinin verilerle ölçülmesi: izleme, ölçüm, analiz, iç tetkik ve yönetimin gözden geçirmesi.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9.1 İzleme, ölçüm, analiz ve değerlendirme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Ne, ne zaman, kim, hangi yöntemle ölçülecek; sonuçların güvenilirliği sağlanmalı; analiz raporları üst yönetime sunulmalı.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9.2 İç tetkik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(program), bağımsız (kendi işini denetlememe), kanıt-temelli; bulgular DÖF'le sonuçlanır.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9.3 Yönetimin gözden geçirmesi (YGG)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Planlı aralıklarla; girdiler: tetkik sonuçları, müşteri şikayetleri, hedef performansı, dış değişiklikler, kaynak ihtiyacı; çıktılar: iyileştirme kararları.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YGG bir 'toplantı' değil; bir yönetim disiplinidir — kararlar, kaynaklar ve hesap verebilirlik üretir.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9 — Performans Değerlendirme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23</a:t>
            </a:r>
            <a:endParaRPr lang="en-US" sz="9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sürekli geliştirilmesi: uygunsuzluk, düzeltici faaliyet ve sürekli iyileştirme döngüsü.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10.1 Genel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Uygun olmayanın düzeltilmesi, müşteri memnuniyetinin artırılması, sistemin uygunluğunun ve etkinliğinin geliştirilmesi.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10.2 Uygunsuzluk ve düzeltici faaliyet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Anında tepki + kök neden + benzer durumların değerlendirilmesi + DF + etkinlik doğrulaması; tekrarlanmaması en önemli kriter.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10.3 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Analiz sonuçları, YGG çıktıları ve performans göstergeleri sürekli iyileştirme fırsatlarını besler.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bir 'proje' değil, bir kültürdür; herkesin her gün katkı sunduğu disiplin.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Madde 10 — İyileştirme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24</a:t>
            </a:r>
            <a:endParaRPr lang="en-US" sz="9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04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Belgelendirme, Tetkik ve Sürekli İyileştirme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Sertifikasyon süreci, iç tetkik mantığı ve sürekli gelişim disiplini.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Belgelendirme; sistemin uygunluğunun, akredite bir belgelendirme kuruluşu tarafından bağımsız değerlendirildiği süreçtir. ISO 17021-1 (Yönetim Sistemleri Belgelendirme Kuruluşlarına yönelik akreditasyon standardı) temelinde yürütülür.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Başvuru ve Sözleşme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Kuruluş kapsamı, çalışan sayısı, süreçler ve lokasyonlar belirlenir. Ücret ve süre hesaplanır.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1 — Doküman ve Hazırlık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Yönetim sistemi dokümantasyonu, bağlam, kapsam, politika, hedefler, iç tetkik ve YGG kayıtları incelenir. Saha tetkikine hazır olunduğu teyit edilir.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Aşama 2 — 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Sistemin sahada etkin uygulandığı; görüşme, gözlem, kayıt incelemesi ile değerlendirilir. Bulgular: Majör/Minör Uygunsuzluk, Gözlem, İyileştirme Fırsatı.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Düzeltici Faaliyet Takibi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Majör için uygunsuzluk kapatılmadan belge verilmez; minörler için aksiyon planı ve takvim onaylanır.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26</a:t>
            </a:r>
            <a:endParaRPr lang="en-US" sz="900" dirty="0"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 Kararı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Bağımsız komite kararıyla belge düzenlenir; 3 yıl geçerli.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Gözetim Tetkikleri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1. ve 2. yılda gözetim tetkikleri; sistemin sürekli işletildiğinin doğrulanması.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Yeniden Belgelendirme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3. yılın sonunda kapsamlı bir tetkikle belge yenilenir.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ÖNEMLİ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Belgelendirme bir 'son' değil; sistemin sürekli işlediğinin doğrulamasıdır. Belgenin geçerlilik süresi 3 yıldır.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Akreditasyon: TÜRKAK (Türkiye Akreditasyon Kurumu).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27</a:t>
            </a:r>
            <a:endParaRPr lang="en-US" sz="900" dirty="0"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Türleri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Majör Uygunsuzluk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temel gereksinimlerinden birinin karşılanmaması veya etkinliğini sorgulatacak boyutta sapma. Belge verilemez/askıya alınabilir.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Minör Uygunsuzluk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Belirli bir gereklilikten izole, sistemi tehdit etmeyen tek bir sapma. Aksiyon planı yeterlidir.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Gözlem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Henüz uygunsuzluk değil; eğilim veya zayıflık. Önlem alınmazsa sonradan uygunsuzluk olabilir.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28</a:t>
            </a:r>
            <a:endParaRPr lang="en-US" sz="900" dirty="0"/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tetkik; sistemin kendi gereklilikleri ile gerçek uygulamasının karşılaştırıldığı, planlı ve bağımsız bir değerlendirmedir. Bir 'sınav' değil, bir 'sağlık kontrolüdür'.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Plan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Yıllık tetkik programı; tüm süreçleri ve lokasyonları yılda en az bir kez kapsamalı.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Hazırlık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planı, ekip atama, soru listeleri, kapsam ve kriterler, takvim, bildirim.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Açılış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Tetkik amacı, kapsamı, gizlilik, raporlama yöntemi; tetkik edilen ve tetkik ekibi katılır.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 Tetkiki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Görüşme, gözlem, kayıt incelemesi, örnekleme; bulgular ve kanıtlar nesnel olarak toplanır.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/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29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01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Yaklaşımı ve İyileştirme ve Proses Yönetimi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Temel kavramlar, standardın amacı ve Süreç Yaklaşımı ve İyileştirme alanındaki yeri.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 Tetkik Süreci — II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(devam)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Bulgu Sınıflandırma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Her bulgu kanıtıyla birlikte; majör/minör/gözlem/fırsat olarak sınıflandırılır.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Kapanış Toplantısı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Bulgular özetlenir, sonuçlar paylaşılır, ön DÖF kararları alınır.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Raporu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Yazılı; kapsam, ekip, bulgular, sonuçlar; ilgili yöneticilere ve YGG'ye girdi.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Takip ve Doğrulama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DÖF'lerin tamamlanması, etkinliğinin doğrulanması (re-audit veya kayıt incelemesi).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PRENSİPLER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Bağımsızlık — tetkikçi kendi işini tetkik etmez. • Kanıt temelli — bulgular varsayım değil, gözleme ve kayıta dayalı. • Sistemli — örnekleme bilimsel; kapsamlılık planlama ile sağlanır.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30</a:t>
            </a:r>
            <a:endParaRPr lang="en-US" sz="9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VERİ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Tetkik Bulgu Sınıflandırma Tablosu</a:t>
            </a:r>
            <a:endParaRPr lang="en-US" sz="2800" dirty="0"/>
          </a:p>
        </p:txBody>
      </p:sp>
      <p:graphicFrame>
        <p:nvGraphicFramePr>
          <p:cNvPr id="10" name="Table 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79011935"/>
              </p:ext>
            </p:extLst>
          </p:nvPr>
        </p:nvGraphicFramePr>
        <p:xfrm>
          <a:off x="457200" y="1828800"/>
          <a:ext cx="11247120" cy="914400"/>
        </p:xfrm>
        <a:graphic>
          <a:graphicData uri="http://schemas.openxmlformats.org/drawingml/2006/table">
            <a:tbl>
              <a:tblPr/>
              <a:tblGrid>
                <a:gridCol w="3931920"/>
                <a:gridCol w="2441448"/>
                <a:gridCol w="2441448"/>
                <a:gridCol w="2441448"/>
              </a:tblGrid>
              <a:tr h="457200"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Bulgu Türü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Tanım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Etki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  <a:tc>
                  <a:txBody>
                    <a:bodyPr/>
                    <a:lstStyle/>
                    <a:p>
                      <a:pPr algn="l" indent="0" marL="0">
                        <a:buNone/>
                      </a:pPr>
                      <a:r>
                        <a:rPr lang="en-US" sz="1400" b="1" dirty="0">
                          <a:solidFill>
                            <a:srgbClr val="FFFFFF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</a:t>
                      </a:r>
                      <a:endParaRPr lang="en-US" sz="13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73968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Majör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Sistem temelini sorgulatan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verilemez/askıya alınır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 + kanıt + doğrulama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Minör Uygunsuzluk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İzole, sistemi tehdit etmeyen sapma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Belge verilebilir, takip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Aksiyon planı + takvim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Gözlem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Eğilim/zayıflık, henüz uygunsuzluk değil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Önlem alınmazsa risk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Önleyici önlem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İyileştirme Fırsatı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Standardı karşılıyor, geliştirme önerisi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İsteğe bağlı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dirty="0">
                          <a:solidFill>
                            <a:srgbClr val="3F3F46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>Değerlendirme/uygulama</a:t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4F5F7"/>
                    </a:solidFill>
                  </a:tcPr>
                </a:tc>
              </a:tr>
              <a:tr h="457200"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  <a:tc>
                  <a:txBody>
                    <a:bodyPr/>
                    <a:lstStyle/>
                    <a:p>
                      <a:pPr indent="0" marL="0">
                        <a:buNone/>
                      </a:pPr>
                      <a:r>
                        <a:rPr lang="en-US" sz="1200" b="1" dirty="0">
                          <a:solidFill>
                            <a:srgbClr val="273968"/>
                          </a:solidFill>
                          <a:latin typeface="Calibri" pitchFamily="34" charset="0"/>
                          <a:ea typeface="Calibri" pitchFamily="34" charset="-122"/>
                          <a:cs typeface="Calibri" pitchFamily="34" charset="-120"/>
                        </a:rPr>
                        <a:t/>
                      </a:r>
                      <a:endParaRPr lang="en-US" sz="1200" dirty="0">
                        <a:latin typeface="Calibri" charset="0"/>
                        <a:ea typeface="Calibri" charset="0"/>
                        <a:cs typeface="Calibri" charset="0"/>
                      </a:endParaRPr>
                    </a:p>
                  </a:txBody>
                  <a:tcPr marL="76200" marR="76200" marT="76200" marB="76200" anchor="ctr">
                    <a:lnL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D1D5DB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9C9A6"/>
                    </a:solidFill>
                  </a:tcPr>
                </a:tc>
              </a:tr>
            </a:tbl>
          </a:graphicData>
        </a:graphic>
      </p:graphicFrame>
      <p:sp>
        <p:nvSpPr>
          <p:cNvPr id="6" name="Text 2"/>
          <p:cNvSpPr/>
          <p:nvPr/>
        </p:nvSpPr>
        <p:spPr>
          <a:xfrm>
            <a:off x="457200" y="5486400"/>
            <a:ext cx="1124712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i="1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19011 — Yönetim Sistemleri Tetkik Rehberi.</a:t>
            </a:r>
            <a:endParaRPr lang="en-US" sz="1000" dirty="0"/>
          </a:p>
        </p:txBody>
      </p:sp>
      <p:sp>
        <p:nvSpPr>
          <p:cNvPr id="7" name="Shape 3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8" name="Text 4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9" name="Text 5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31</a:t>
            </a:r>
            <a:endParaRPr lang="en-US" sz="900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273968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640080" y="2834640"/>
            <a:ext cx="73152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640080" y="2286000"/>
            <a:ext cx="5486400" cy="457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400" b="1" spc="8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BÖLÜM 05</a:t>
            </a:r>
            <a:endParaRPr lang="en-US" sz="1400" dirty="0"/>
          </a:p>
        </p:txBody>
      </p:sp>
      <p:sp>
        <p:nvSpPr>
          <p:cNvPr id="4" name="Text 2"/>
          <p:cNvSpPr/>
          <p:nvPr/>
        </p:nvSpPr>
        <p:spPr>
          <a:xfrm>
            <a:off x="640080" y="3108960"/>
            <a:ext cx="10515600" cy="137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Çalışan Olarak Rolümüz ve Sonuç</a:t>
            </a:r>
            <a:endParaRPr lang="en-US" sz="5400" dirty="0"/>
          </a:p>
        </p:txBody>
      </p:sp>
      <p:sp>
        <p:nvSpPr>
          <p:cNvPr id="5" name="Text 3"/>
          <p:cNvSpPr/>
          <p:nvPr/>
        </p:nvSpPr>
        <p:spPr>
          <a:xfrm>
            <a:off x="640080" y="4572000"/>
            <a:ext cx="91440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Sistemin sahipliği üst yönetimde, başarısı ise her birimizde.</a:t>
            </a:r>
            <a:endParaRPr lang="en-US" sz="1600" dirty="0"/>
          </a:p>
        </p:txBody>
      </p:sp>
      <p:pic>
        <p:nvPicPr>
          <p:cNvPr id="6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43600"/>
            <a:ext cx="1097280" cy="64008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Politika ve hedefleri bilmek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Kuruluşun yönetim sistemi politikasını, hedeflerini ve bunların kendi işime nasıl yansıdığını anlamak. Politika sadece duvardaki çerçeve değil, günlük kararların pusulasıdır.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Süreçlerimi tanımak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Girdi-faaliyet-çıktı zincirini, müşterimi (iç ve dış), tedarikçilerimi, ölçüm kriterlerimi net görebilmek. Sürecin bir parçası olarak değer katmak.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Belgelendirilmiş bilgiyi doğru kullanmak ve üretmek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prosedürlere uymak; kayıtları doğru, eş zamanlı ve okunaklı tutmak. Hatırlanması güç bilgiyi belgeyle güvenceye almak.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33</a:t>
            </a:r>
            <a:endParaRPr lang="en-US" sz="900" dirty="0"/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Sorumluluklarımız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Uygunsuzlukları gizlemek değil raporlamak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uygunsuzluk = bir iyileştirme fırsatı. Sistemde uygunsuzluk olması doğaldır; gizlenmesi tehlikelidir.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Risk ve fırsatları düşünmek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İşimde olası riskleri ve iyileştirme fırsatlarını sürekli düşünmek; küçük gözlemleri paylaşmak. Risk değerlendirmesi bir form doldurma değil, yaşayan bir disiplindir.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Müşteriyi (iç ve dış) merkeze koymak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 sonraki sürecin sahibi de müşterimdir. Yapılan işin amacı 'tamamlamak' değil 'fayda yaratmaktır'.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34</a:t>
            </a:r>
            <a:endParaRPr lang="en-US" sz="900" dirty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Sahada Yapılması ve Kaçınılması Gerekenler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Yapılmalı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 talimatlara uy, sürümün güncel olduğundan emin ol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Uygunsuzluğu anında, dürüstçe raporla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eş zamanlı, okunaklı tut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ve farkındalığa katıl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İyileştirme önerisi getir; kök neden sorularını sor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Kaçınılmalı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Kayıtları sonradan toplu doldurmak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Sapmayı 'bu kez göz ardı edelim' demek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Eski sürüm dokümanı kullanmak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Sorunu raporlamadan kendi başına 'çözmek'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'Tetkik bana sorulmaz' yaklaşımı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35</a:t>
            </a:r>
            <a:endParaRPr lang="en-US" sz="900" dirty="0"/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4F5F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3" name="Text 1"/>
          <p:cNvSpPr/>
          <p:nvPr/>
        </p:nvSpPr>
        <p:spPr>
          <a:xfrm>
            <a:off x="914400" y="731520"/>
            <a:ext cx="18288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0000" b="1" dirty="0">
                <a:solidFill>
                  <a:srgbClr val="EF7B2C"/>
                </a:solidFill>
                <a:latin typeface="Georgia" pitchFamily="34" charset="0"/>
                <a:ea typeface="Georgia" pitchFamily="34" charset="-122"/>
                <a:cs typeface="Georgia" pitchFamily="34" charset="-120"/>
              </a:rPr>
              <a:t>“</a:t>
            </a:r>
            <a:endParaRPr lang="en-US" sz="20000" dirty="0"/>
          </a:p>
        </p:txBody>
      </p:sp>
      <p:sp>
        <p:nvSpPr>
          <p:cNvPr id="4" name="Text 2"/>
          <p:cNvSpPr/>
          <p:nvPr/>
        </p:nvSpPr>
        <p:spPr>
          <a:xfrm>
            <a:off x="1828800" y="2194560"/>
            <a:ext cx="9601200" cy="2560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200" i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sistemin çıktısıdır; sürecini değiştirmeden sonucu değiştiremezsin.</a:t>
            </a:r>
            <a:endParaRPr lang="en-US" sz="3200" dirty="0"/>
          </a:p>
        </p:txBody>
      </p:sp>
      <p:sp>
        <p:nvSpPr>
          <p:cNvPr id="5" name="Shape 3"/>
          <p:cNvSpPr/>
          <p:nvPr/>
        </p:nvSpPr>
        <p:spPr>
          <a:xfrm>
            <a:off x="1828800" y="502920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4"/>
          <p:cNvSpPr/>
          <p:nvPr/>
        </p:nvSpPr>
        <p:spPr>
          <a:xfrm>
            <a:off x="1828800" y="5212080"/>
            <a:ext cx="731520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Proses Yönetimi — Eğitim Sonu Hatırlatma</a:t>
            </a:r>
            <a:endParaRPr lang="en-US" sz="1300" dirty="0"/>
          </a:p>
        </p:txBody>
      </p:sp>
      <p:pic>
        <p:nvPicPr>
          <p:cNvPr id="7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637215" y="5989320"/>
            <a:ext cx="1097280" cy="594360"/>
          </a:xfrm>
          <a:prstGeom prst="rect">
            <a:avLst/>
          </a:prstGeom>
        </p:spPr>
      </p:pic>
    </p:spTree>
  </p:cSld>
  <p:clrMapOvr>
    <a:masterClrMapping/>
  </p:clrMapOvr>
</p:sld>
</file>

<file path=ppt/slides/slide3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ve Sonraki Adımlar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Proses Yönetimi standardının uygulanması, kuruluşumuzu sadece bir belgeye değil; daha güvenli, daha tutarlı ve daha rekabetçi bir geleceğe taşır.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Sürekli iyileştirme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Bugünkü en iyiniz, yarının başlangıç noktasıdır.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Bireysel sahiplik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Sistem, herkesin küçük katkısının toplamıdır.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Veriyle yönetim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İçgüdü değil; veri, analiz ve karar.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 odaklılık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İç ve dış müşteriyi her zaman merkeze koymak.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HAT IRLATMA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Eğitimin etkisi, sahada uygulamaya dönüştüğünde değer kazanır.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sonunda değerlendirme sınavı uygulanacaktır.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37</a:t>
            </a:r>
            <a:endParaRPr lang="en-US" sz="900" dirty="0"/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A2547"/>
        </a:solidFill>
      </p:bgPr>
    </p:bg>
    <p:spTree>
      <p:nvGrpSpPr>
        <p:cNvPr id="1" name=""/>
        <p:cNvGrpSpPr/>
        <p:nvPr/>
      </p:nvGrpSpPr>
      <p:grpSpPr/>
      <p:sp>
        <p:nvSpPr>
          <p:cNvPr id="2" name="Shape 0"/>
          <p:cNvSpPr/>
          <p:nvPr/>
        </p:nvSpPr>
        <p:spPr>
          <a:xfrm>
            <a:off x="0" y="0"/>
            <a:ext cx="164592" cy="6858000"/>
          </a:xfrm>
          <a:prstGeom prst="rect">
            <a:avLst/>
          </a:prstGeom>
          <a:solidFill>
            <a:srgbClr val="EF7B2C"/>
          </a:solidFill>
          <a:ln/>
        </p:spPr>
      </p:sp>
      <p:pic>
        <p:nvPicPr>
          <p:cNvPr id="3" name="Image 0" descr="/sessions/brave-eager-tesla/mnt/Besa - Kurumsal/Logolar/besa_logo_white_orange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822960" y="640080"/>
            <a:ext cx="2194560" cy="128016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822960" y="2377440"/>
            <a:ext cx="10515600" cy="146304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80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Teşekkürler</a:t>
            </a:r>
            <a:endParaRPr lang="en-US" sz="8000" dirty="0"/>
          </a:p>
        </p:txBody>
      </p:sp>
      <p:sp>
        <p:nvSpPr>
          <p:cNvPr id="5" name="Shape 2"/>
          <p:cNvSpPr/>
          <p:nvPr/>
        </p:nvSpPr>
        <p:spPr>
          <a:xfrm>
            <a:off x="822960" y="3886200"/>
            <a:ext cx="1097280" cy="73152"/>
          </a:xfrm>
          <a:prstGeom prst="rect">
            <a:avLst/>
          </a:prstGeom>
          <a:solidFill>
            <a:srgbClr val="EF7B2C"/>
          </a:solidFill>
          <a:ln/>
        </p:spPr>
      </p:sp>
      <p:sp>
        <p:nvSpPr>
          <p:cNvPr id="6" name="Text 3"/>
          <p:cNvSpPr/>
          <p:nvPr/>
        </p:nvSpPr>
        <p:spPr>
          <a:xfrm>
            <a:off x="822960" y="4114800"/>
            <a:ext cx="10058400" cy="36576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800" dirty="0">
                <a:solidFill>
                  <a:srgbClr val="F9C9A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Sorularınız ve geri bildirimleriniz için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822960" y="4572000"/>
            <a:ext cx="10058400" cy="182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spcAft>
                <a:spcPts val="400"/>
              </a:spcAft>
              <a:buNone/>
            </a:pPr>
            <a:r>
              <a:rPr lang="en-US" sz="14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Belgelendirme  |  info@besabelge.com  |  +90 232 433 21 44  |  www.besabelge.com</a:t>
            </a:r>
            <a:pPr algn="l" indent="0" marL="0">
              <a:spcAft>
                <a:spcPts val="400"/>
              </a:spcAft>
              <a:buNone/>
            </a:pP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Proses Yönetimi Nedir?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Proses Yönetimi, Süreç Yaklaşımı ve İyileştirme alanında uluslararası kabul gören bir yönetim sistemi/uygunluk standardıdır. Sistematik bir çerçeve sunar; risk tabanlı düşünce ve sürekli iyileştirme prensipleri etrafında kurulur.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Amaç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 Yaklaşımı ve İyileştirme ile ilgili sistematik kontrol ve sürekli iyileştirme.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Hedef Kitle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 sahipleri, yöneticiler, kalite uzmanları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Yaklaşım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Annex SL üst yapısı (uygulanabilirse); PUKÖ döngüsü; risk tabanlı düşünce.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Uygulama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Belgelendirme öncesinde sistemin kurulması ve içselleştirilmesi esastır.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ÖNE ÇIKAN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Sonuç sistemin çıktısıdır; sürecini değiştirmeden sonucu değiştiremezsin.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 kodu: BE007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4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Tarihçe ve Gelişim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Proses Yönetimi'in bugünkü hâline gelmesindeki ana kilometre taşları: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1950'ler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Deming ve Juran kalite/süreç çalışmalarının temelini attı.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1980'ler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Toplam Kalite Yönetimi, ABD ve Japonya'da yayıldı.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1990'lar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 Yeniden Mühendisliği (Hammer &amp; Champy).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2000'ler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Yalın, Altı Sigma ve BPM/BPMN olgunlaştı.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GÜNCEL DURUM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Standart, dünya genelinde milyonlarca kuruluş tarafından uygulanmakta ve sürekli güncellenmektedir.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200" dirty="0" i="1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Kaynak: ISO Survey of Certifications, en güncel yayın.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5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01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Girdi → faaliyet → çıktı zinciri.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02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Sahibi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Sürecin performansından ve iyileştirilmesinden sorumlu kişi.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03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KPI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Performans göstergesi (örn. çevrim süresi, ilk seferde doğru oranı).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6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 BAŞLIKLAR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Anahtar Kavramlar — II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731520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04</a:t>
            </a:r>
            <a:endParaRPr lang="en-US" sz="5600" dirty="0"/>
          </a:p>
        </p:txBody>
      </p:sp>
      <p:sp>
        <p:nvSpPr>
          <p:cNvPr id="8" name="Text 5"/>
          <p:cNvSpPr/>
          <p:nvPr/>
        </p:nvSpPr>
        <p:spPr>
          <a:xfrm>
            <a:off x="731520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SIPOC</a:t>
            </a:r>
            <a:endParaRPr lang="en-US" sz="1800" dirty="0"/>
          </a:p>
        </p:txBody>
      </p:sp>
      <p:sp>
        <p:nvSpPr>
          <p:cNvPr id="10" name="Text 7"/>
          <p:cNvSpPr/>
          <p:nvPr/>
        </p:nvSpPr>
        <p:spPr>
          <a:xfrm>
            <a:off x="731520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Tedarikçi-Girdi-Süreç-Çıktı-Müşteri haritası.</a:t>
            </a:r>
            <a:endParaRPr lang="en-US" sz="1200" dirty="0"/>
          </a:p>
        </p:txBody>
      </p:sp>
      <p:sp>
        <p:nvSpPr>
          <p:cNvPr id="11" name="Shape 8"/>
          <p:cNvSpPr/>
          <p:nvPr/>
        </p:nvSpPr>
        <p:spPr>
          <a:xfrm>
            <a:off x="4507992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2" name="Shape 9"/>
          <p:cNvSpPr/>
          <p:nvPr/>
        </p:nvSpPr>
        <p:spPr>
          <a:xfrm>
            <a:off x="4507992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782312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05</a:t>
            </a:r>
            <a:endParaRPr lang="en-US" sz="5600" dirty="0"/>
          </a:p>
        </p:txBody>
      </p:sp>
      <p:sp>
        <p:nvSpPr>
          <p:cNvPr id="14" name="Text 11"/>
          <p:cNvSpPr/>
          <p:nvPr/>
        </p:nvSpPr>
        <p:spPr>
          <a:xfrm>
            <a:off x="4782312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BPMN</a:t>
            </a:r>
            <a:endParaRPr lang="en-US" sz="1800" dirty="0"/>
          </a:p>
        </p:txBody>
      </p:sp>
      <p:sp>
        <p:nvSpPr>
          <p:cNvPr id="16" name="Text 13"/>
          <p:cNvSpPr/>
          <p:nvPr/>
        </p:nvSpPr>
        <p:spPr>
          <a:xfrm>
            <a:off x="4782312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modelleme için standart notasyon.</a:t>
            </a:r>
            <a:endParaRPr lang="en-US" sz="1200" dirty="0"/>
          </a:p>
        </p:txBody>
      </p:sp>
      <p:sp>
        <p:nvSpPr>
          <p:cNvPr id="17" name="Shape 14"/>
          <p:cNvSpPr/>
          <p:nvPr/>
        </p:nvSpPr>
        <p:spPr>
          <a:xfrm>
            <a:off x="8558784" y="1920240"/>
            <a:ext cx="3108960" cy="41148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18" name="Shape 15"/>
          <p:cNvSpPr/>
          <p:nvPr/>
        </p:nvSpPr>
        <p:spPr>
          <a:xfrm>
            <a:off x="8558784" y="1920240"/>
            <a:ext cx="3108960" cy="109728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9" name="Text 16"/>
          <p:cNvSpPr/>
          <p:nvPr/>
        </p:nvSpPr>
        <p:spPr>
          <a:xfrm>
            <a:off x="8833104" y="2194560"/>
            <a:ext cx="256032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5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06</a:t>
            </a:r>
            <a:endParaRPr lang="en-US" sz="5600" dirty="0"/>
          </a:p>
        </p:txBody>
      </p:sp>
      <p:sp>
        <p:nvSpPr>
          <p:cNvPr id="20" name="Text 17"/>
          <p:cNvSpPr/>
          <p:nvPr/>
        </p:nvSpPr>
        <p:spPr>
          <a:xfrm>
            <a:off x="8833104" y="3017520"/>
            <a:ext cx="2560320" cy="10058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22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Değer Akışı</a:t>
            </a:r>
            <a:endParaRPr lang="en-US" sz="1800" dirty="0"/>
          </a:p>
        </p:txBody>
      </p:sp>
      <p:sp>
        <p:nvSpPr>
          <p:cNvPr id="22" name="Text 19"/>
          <p:cNvSpPr/>
          <p:nvPr/>
        </p:nvSpPr>
        <p:spPr>
          <a:xfrm>
            <a:off x="8833104" y="4160520"/>
            <a:ext cx="2560320" cy="192024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4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Müşteriye değer katan adımların akışı.</a:t>
            </a:r>
            <a:endParaRPr lang="en-US" sz="1200" dirty="0"/>
          </a:p>
        </p:txBody>
      </p:sp>
      <p:sp>
        <p:nvSpPr>
          <p:cNvPr id="23" name="Shape 2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24" name="Text 2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25" name="Text 2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7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İÇERİK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Ek Kavramlar ve Terminoloji</a:t>
            </a:r>
            <a:endParaRPr lang="en-US" sz="2800" dirty="0"/>
          </a:p>
        </p:txBody>
      </p:sp>
      <p:sp>
        <p:nvSpPr>
          <p:cNvPr id="5" name="Text 2"/>
          <p:cNvSpPr/>
          <p:nvPr/>
        </p:nvSpPr>
        <p:spPr>
          <a:xfrm>
            <a:off x="457200" y="1691640"/>
            <a:ext cx="11247120" cy="73152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i="1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Eğitim boyunca ve günlük uygulamada sık karşılaşılan diğer önemli terimler:</a:t>
            </a:r>
            <a:endParaRPr lang="en-US" sz="1400" dirty="0"/>
          </a:p>
        </p:txBody>
      </p:sp>
      <p:sp>
        <p:nvSpPr>
          <p:cNvPr id="6" name="Text 3"/>
          <p:cNvSpPr/>
          <p:nvPr/>
        </p:nvSpPr>
        <p:spPr>
          <a:xfrm>
            <a:off x="457200" y="2606040"/>
            <a:ext cx="7132320" cy="3657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İsraf (Muda)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Değer katmayan faaliyet (yalın).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Kaizen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Sürekli, küçük iyileştirme felsefesi.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DMAIC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Tanımla-Ölç-Analiz Et-İyileştir-Kontrol Et (Altı Sigma).</a:t>
            </a:r>
            <a:endParaRPr lang="en-US" sz="1600" dirty="0"/>
          </a:p>
          <a:p>
            <a:pPr marL="0" indent="0">
              <a:buNone/>
            </a:pPr>
            <a:r>
              <a:rPr lang="en-US" sz="20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Olgunluğu</a:t>
            </a:r>
            <a:endParaRPr lang="en-US" sz="2000" dirty="0"/>
          </a:p>
          <a:p>
            <a:pPr indent="0" marL="0">
              <a:spcAft>
                <a:spcPts val="800"/>
              </a:spcAft>
              <a:buNone/>
            </a:pPr>
            <a:r>
              <a:rPr lang="en-US" sz="1600" dirty="0" b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    Süreçlerin standartlaşma ve yönetilebilirlik düzeyi.</a:t>
            </a:r>
            <a:endParaRPr lang="en-US" sz="1600" dirty="0"/>
          </a:p>
        </p:txBody>
      </p:sp>
      <p:sp>
        <p:nvSpPr>
          <p:cNvPr id="7" name="Shape 4"/>
          <p:cNvSpPr/>
          <p:nvPr/>
        </p:nvSpPr>
        <p:spPr>
          <a:xfrm>
            <a:off x="7955280" y="2606040"/>
            <a:ext cx="3749040" cy="3657600"/>
          </a:xfrm>
          <a:prstGeom prst="rect">
            <a:avLst/>
          </a:prstGeom>
          <a:solidFill>
            <a:srgbClr val="F4F5F7"/>
          </a:solidFill>
          <a:ln/>
        </p:spPr>
        <p:txBody>
          <a:bodyPr/>
          <a:p/>
        </p:txBody>
      </p:sp>
      <p:sp>
        <p:nvSpPr>
          <p:cNvPr id="8" name="Shape 5"/>
          <p:cNvSpPr/>
          <p:nvPr/>
        </p:nvSpPr>
        <p:spPr>
          <a:xfrm>
            <a:off x="7955280" y="2606040"/>
            <a:ext cx="91440" cy="365760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9" name="Text 6"/>
          <p:cNvSpPr/>
          <p:nvPr/>
        </p:nvSpPr>
        <p:spPr>
          <a:xfrm>
            <a:off x="8229600" y="2788920"/>
            <a:ext cx="338328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TERMİNOLOJİ</a:t>
            </a:r>
            <a:endParaRPr lang="en-US" sz="1000" dirty="0"/>
          </a:p>
        </p:txBody>
      </p:sp>
      <p:sp>
        <p:nvSpPr>
          <p:cNvPr id="10" name="Text 7"/>
          <p:cNvSpPr/>
          <p:nvPr/>
        </p:nvSpPr>
        <p:spPr>
          <a:xfrm>
            <a:off x="8229600" y="3108960"/>
            <a:ext cx="3383280" cy="1280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8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Aynı terimin farklı sektörlerde farklı anlamları olabilir. Standart tanımlarına sadık kalmak iletişimi netleştirir.</a:t>
            </a:r>
            <a:endParaRPr lang="en-US" sz="1800" dirty="0"/>
          </a:p>
        </p:txBody>
      </p:sp>
      <p:sp>
        <p:nvSpPr>
          <p:cNvPr id="11" name="Text 8"/>
          <p:cNvSpPr/>
          <p:nvPr/>
        </p:nvSpPr>
        <p:spPr>
          <a:xfrm>
            <a:off x="8229600" y="5120640"/>
            <a:ext cx="3383280" cy="91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buNone/>
            </a:pPr>
            <a:r>
              <a:rPr lang="en-US" sz="11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[Bu kısa not, ek açıklama veya kaynak referansı için kullanılır.]</a:t>
            </a:r>
            <a:endParaRPr lang="en-US" sz="1100" dirty="0"/>
          </a:p>
        </p:txBody>
      </p:sp>
      <p:sp>
        <p:nvSpPr>
          <p:cNvPr id="12" name="Shape 9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3" name="Text 10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4" name="Text 11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8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/>
      <p:pic>
        <p:nvPicPr>
          <p:cNvPr id="2" name="Image 0" descr="/sessions/brave-eager-tesla/mnt/Besa - Kurumsal/Logolar/besa_logo_spaced_transparent.png">    </p:cNvPr>
          <p:cNvPicPr>
            <a:picLocks noChangeAspect="1"/>
          </p:cNvPicPr>
          <p:nvPr/>
        </p:nvPicPr>
        <p:blipFill>
          <a:blip r:embed="rId2"/>
          <a:srcRect l="0" r="0" t="0" b="0"/>
          <a:stretch/>
        </p:blipFill>
        <p:spPr>
          <a:xfrm>
            <a:off x="10865815" y="274320"/>
            <a:ext cx="1005840" cy="594360"/>
          </a:xfrm>
          <a:prstGeom prst="rect">
            <a:avLst/>
          </a:prstGeom>
        </p:spPr>
      </p:pic>
      <p:sp>
        <p:nvSpPr>
          <p:cNvPr id="3" name="Text 0"/>
          <p:cNvSpPr/>
          <p:nvPr/>
        </p:nvSpPr>
        <p:spPr>
          <a:xfrm>
            <a:off x="457200" y="502920"/>
            <a:ext cx="7315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b="1" spc="400" kern="0" dirty="0">
                <a:solidFill>
                  <a:srgbClr val="EF7B2C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KARŞILAŞTIRMA</a:t>
            </a:r>
            <a:endParaRPr lang="en-US" sz="1100" dirty="0"/>
          </a:p>
        </p:txBody>
      </p:sp>
      <p:sp>
        <p:nvSpPr>
          <p:cNvPr id="4" name="Text 1"/>
          <p:cNvSpPr/>
          <p:nvPr/>
        </p:nvSpPr>
        <p:spPr>
          <a:xfrm>
            <a:off x="457200" y="777240"/>
            <a:ext cx="10058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3600" b="1" dirty="0">
                <a:solidFill>
                  <a:srgbClr val="273968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Standardı Uygulamadan Önce vs. Sonra</a:t>
            </a:r>
            <a:endParaRPr lang="en-US" sz="2800" dirty="0"/>
          </a:p>
        </p:txBody>
      </p:sp>
      <p:sp>
        <p:nvSpPr>
          <p:cNvPr id="5" name="Shape 2"/>
          <p:cNvSpPr/>
          <p:nvPr/>
        </p:nvSpPr>
        <p:spPr>
          <a:xfrm>
            <a:off x="45720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273968"/>
            </a:solidFill>
            <a:prstDash val="solid"/>
          </a:ln>
        </p:spPr>
        <p:txBody>
          <a:bodyPr/>
          <a:p/>
        </p:txBody>
      </p:sp>
      <p:sp>
        <p:nvSpPr>
          <p:cNvPr id="6" name="Shape 3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solidFill>
            <a:srgbClr val="273968"/>
          </a:solidFill>
          <a:ln/>
        </p:spPr>
        <p:txBody>
          <a:bodyPr/>
          <a:p/>
        </p:txBody>
      </p:sp>
      <p:sp>
        <p:nvSpPr>
          <p:cNvPr id="7" name="Text 4"/>
          <p:cNvSpPr/>
          <p:nvPr/>
        </p:nvSpPr>
        <p:spPr>
          <a:xfrm>
            <a:off x="45720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Standartsız Yönetim</a:t>
            </a:r>
            <a:endParaRPr lang="en-US" sz="1800" dirty="0"/>
          </a:p>
        </p:txBody>
      </p:sp>
      <p:sp>
        <p:nvSpPr>
          <p:cNvPr id="8" name="Text 5"/>
          <p:cNvSpPr/>
          <p:nvPr/>
        </p:nvSpPr>
        <p:spPr>
          <a:xfrm>
            <a:off x="77724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Ad hoc kararlar, kişiye bağımlılık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Tekrarlayan uygunsuzluklar, kök neden gözden kaçar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Süreçler arası iletişim eksiği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Pazara giriş engelleri, müşteri sorgulamaları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denetimde sürpriz bulgular</a:t>
            </a:r>
          </a:p>
        </p:txBody>
      </p:sp>
      <p:sp>
        <p:nvSpPr>
          <p:cNvPr id="9" name="Shape 6"/>
          <p:cNvSpPr/>
          <p:nvPr/>
        </p:nvSpPr>
        <p:spPr>
          <a:xfrm>
            <a:off x="6263640" y="1828800"/>
            <a:ext cx="5486400" cy="4389120"/>
          </a:xfrm>
          <a:prstGeom prst="rect">
            <a:avLst/>
          </a:prstGeom>
          <a:solidFill>
            <a:srgbClr val="FFFFFF"/>
          </a:solidFill>
          <a:ln w="12700">
            <a:solidFill>
              <a:srgbClr val="EF7B2C"/>
            </a:solidFill>
            <a:prstDash val="solid"/>
          </a:ln>
        </p:spPr>
        <p:txBody>
          <a:bodyPr/>
          <a:p/>
        </p:txBody>
      </p:sp>
      <p:sp>
        <p:nvSpPr>
          <p:cNvPr id="10" name="Shape 7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1" name="Text 8"/>
          <p:cNvSpPr/>
          <p:nvPr/>
        </p:nvSpPr>
        <p:spPr>
          <a:xfrm>
            <a:off x="6263640" y="1828800"/>
            <a:ext cx="5486400" cy="64008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buNone/>
            </a:pPr>
            <a:r>
              <a:rPr lang="en-US" sz="2200" b="1" dirty="0">
                <a:solidFill>
                  <a:srgbClr val="FFFFFF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Proses Yönetimi Sonrası</a:t>
            </a:r>
            <a:endParaRPr lang="en-US" sz="1800" dirty="0"/>
          </a:p>
        </p:txBody>
      </p:sp>
      <p:sp>
        <p:nvSpPr>
          <p:cNvPr id="12" name="Text 9"/>
          <p:cNvSpPr/>
          <p:nvPr/>
        </p:nvSpPr>
        <p:spPr>
          <a:xfrm>
            <a:off x="6583680" y="2697480"/>
            <a:ext cx="4846320" cy="338328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marL="342900" indent="-342900">
              <a:spcAft>
                <a:spcPts val="600"/>
              </a:spcAft>
              <a:buSzPct val="100000"/>
              <a:buChar char="•"/>
            </a:pPr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Yazılı, denetlenebilir, tekrarlanabilir süreçler</a:t>
            </a:r>
            <a:endParaRPr lang="en-US" sz="1400" dirty="0"/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Kök neden analizi ve DÖF kültürü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Süreç sahipliği, KPI ile yönetim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Pazar erişimi, müşteri güveni</a:t>
            </a:r>
          </a:p>
          <a:p>
            <a:r>
              <a:rPr lang="en-US" sz="1800" dirty="0">
                <a:solidFill>
                  <a:srgbClr val="3F3F46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Yasal uyumun sistematik takibi</a:t>
            </a:r>
          </a:p>
        </p:txBody>
      </p:sp>
      <p:sp>
        <p:nvSpPr>
          <p:cNvPr id="13" name="Shape 10"/>
          <p:cNvSpPr/>
          <p:nvPr/>
        </p:nvSpPr>
        <p:spPr>
          <a:xfrm>
            <a:off x="457200" y="6355080"/>
            <a:ext cx="548640" cy="36576"/>
          </a:xfrm>
          <a:prstGeom prst="rect">
            <a:avLst/>
          </a:prstGeom>
          <a:solidFill>
            <a:srgbClr val="EF7B2C"/>
          </a:solidFill>
          <a:ln/>
        </p:spPr>
        <p:txBody>
          <a:bodyPr/>
          <a:p/>
        </p:txBody>
      </p:sp>
      <p:sp>
        <p:nvSpPr>
          <p:cNvPr id="14" name="Text 11"/>
          <p:cNvSpPr/>
          <p:nvPr/>
        </p:nvSpPr>
        <p:spPr>
          <a:xfrm>
            <a:off x="457200" y="6446520"/>
            <a:ext cx="54864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buNone/>
            </a:pPr>
            <a:r>
              <a:rPr lang="en-US" sz="10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BESA  |  Uluslararası Belgelendirme Kontrol ve Gözetim Hiz. Ltd. Şti.</a:t>
            </a:r>
            <a:endParaRPr lang="en-US" sz="900" dirty="0"/>
          </a:p>
        </p:txBody>
      </p:sp>
      <p:sp>
        <p:nvSpPr>
          <p:cNvPr id="15" name="Text 12"/>
          <p:cNvSpPr/>
          <p:nvPr/>
        </p:nvSpPr>
        <p:spPr>
          <a:xfrm>
            <a:off x="11277295" y="6446520"/>
            <a:ext cx="457200" cy="27432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r" indent="0" marL="0">
              <a:buNone/>
            </a:pPr>
            <a:r>
              <a:rPr lang="en-US" sz="900" dirty="0">
                <a:solidFill>
                  <a:srgbClr val="6B7280"/>
                </a:solidFill>
                <a:latin typeface="Calibri" pitchFamily="34" charset="0"/>
                <a:ea typeface="Calibri" pitchFamily="34" charset="-122"/>
                <a:cs typeface="Calibri" pitchFamily="34" charset="-120"/>
              </a:rPr>
              <a:t>9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</vt:vector>
  </TitlesOfParts>
  <Company>BESA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BESA Kurumsal Sunum Şablonu</dc:title>
  <dc:subject>PptxGenJS Presentation</dc:subject>
  <dc:creator>BESA</dc:creator>
  <cp:lastModifiedBy>BESA</cp:lastModifiedBy>
  <cp:revision>1</cp:revision>
  <dcterms:created xsi:type="dcterms:W3CDTF">2026-05-04T07:01:49Z</dcterms:created>
  <dcterms:modified xsi:type="dcterms:W3CDTF">2026-05-04T07:01:49Z</dcterms:modified>
</cp:coreProperties>
</file>