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3" r:id="rId54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slide" Target="slides/slide9.xml"/><Relationship Id="rId26" Type="http://schemas.openxmlformats.org/officeDocument/2006/relationships/slide" Target="slides/slide10.xml"/><Relationship Id="rId27" Type="http://schemas.openxmlformats.org/officeDocument/2006/relationships/slide" Target="slides/slide11.xml"/><Relationship Id="rId28" Type="http://schemas.openxmlformats.org/officeDocument/2006/relationships/slide" Target="slides/slide12.xml"/><Relationship Id="rId29" Type="http://schemas.openxmlformats.org/officeDocument/2006/relationships/slide" Target="slides/slide13.xml"/><Relationship Id="rId30" Type="http://schemas.openxmlformats.org/officeDocument/2006/relationships/slide" Target="slides/slide14.xml"/><Relationship Id="rId31" Type="http://schemas.openxmlformats.org/officeDocument/2006/relationships/slide" Target="slides/slide15.xml"/><Relationship Id="rId32" Type="http://schemas.openxmlformats.org/officeDocument/2006/relationships/slide" Target="slides/slide16.xml"/><Relationship Id="rId33" Type="http://schemas.openxmlformats.org/officeDocument/2006/relationships/slide" Target="slides/slide17.xml"/><Relationship Id="rId34" Type="http://schemas.openxmlformats.org/officeDocument/2006/relationships/slide" Target="slides/slide18.xml"/><Relationship Id="rId35" Type="http://schemas.openxmlformats.org/officeDocument/2006/relationships/slide" Target="slides/slide19.xml"/><Relationship Id="rId36" Type="http://schemas.openxmlformats.org/officeDocument/2006/relationships/slide" Target="slides/slide20.xml"/><Relationship Id="rId37" Type="http://schemas.openxmlformats.org/officeDocument/2006/relationships/slide" Target="slides/slide21.xml"/><Relationship Id="rId38" Type="http://schemas.openxmlformats.org/officeDocument/2006/relationships/slide" Target="slides/slide22.xml"/><Relationship Id="rId39" Type="http://schemas.openxmlformats.org/officeDocument/2006/relationships/slide" Target="slides/slide23.xml"/><Relationship Id="rId40" Type="http://schemas.openxmlformats.org/officeDocument/2006/relationships/slide" Target="slides/slide24.xml"/><Relationship Id="rId41" Type="http://schemas.openxmlformats.org/officeDocument/2006/relationships/slide" Target="slides/slide25.xml"/><Relationship Id="rId42" Type="http://schemas.openxmlformats.org/officeDocument/2006/relationships/slide" Target="slides/slide26.xml"/><Relationship Id="rId43" Type="http://schemas.openxmlformats.org/officeDocument/2006/relationships/slide" Target="slides/slide27.xml"/><Relationship Id="rId44" Type="http://schemas.openxmlformats.org/officeDocument/2006/relationships/slide" Target="slides/slide28.xml"/><Relationship Id="rId45" Type="http://schemas.openxmlformats.org/officeDocument/2006/relationships/slide" Target="slides/slide29.xml"/><Relationship Id="rId46" Type="http://schemas.openxmlformats.org/officeDocument/2006/relationships/slide" Target="slides/slide30.xml"/><Relationship Id="rId47" Type="http://schemas.openxmlformats.org/officeDocument/2006/relationships/slide" Target="slides/slide31.xml"/><Relationship Id="rId48" Type="http://schemas.openxmlformats.org/officeDocument/2006/relationships/slide" Target="slides/slide32.xml"/><Relationship Id="rId49" Type="http://schemas.openxmlformats.org/officeDocument/2006/relationships/slide" Target="slides/slide33.xml"/><Relationship Id="rId50" Type="http://schemas.openxmlformats.org/officeDocument/2006/relationships/slide" Target="slides/slide34.xml"/><Relationship Id="rId51" Type="http://schemas.openxmlformats.org/officeDocument/2006/relationships/slide" Target="slides/slide35.xml"/><Relationship Id="rId52" Type="http://schemas.openxmlformats.org/officeDocument/2006/relationships/slide" Target="slides/slide36.xml"/><Relationship Id="rId53" Type="http://schemas.openxmlformats.org/officeDocument/2006/relationships/slide" Target="slides/slide37.xml"/><Relationship Id="rId54" Type="http://schemas.openxmlformats.org/officeDocument/2006/relationships/slide" Target="slides/slide38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-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2-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9-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8-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0-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8346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EĞİTİM PROGRAMI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32461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14001:2015</a:t>
            </a:r>
            <a:endParaRPr lang="en-US" sz="4800" dirty="0"/>
          </a:p>
        </p:txBody>
      </p:sp>
      <p:sp>
        <p:nvSpPr>
          <p:cNvPr id="6" name="Text 3"/>
          <p:cNvSpPr/>
          <p:nvPr/>
        </p:nvSpPr>
        <p:spPr>
          <a:xfrm>
            <a:off x="822960" y="45262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Çevre Yönetim Sistemi — Temel Farkındalık Eğitimi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822960" y="56692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· Eğitim Birimi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705295" y="62179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www.besabelge.com   |   info@besabelge.com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dayandığı temel ilkeler ve günlük işe yansımaları.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Yaşam Döngüsü Bakışı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Hammaddeden bertarafa kadar çevresel etkiler ele alınır.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 Yaklaşımı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Çevresel boyutlar risk yönetimiyle birlikte değerlendirilir.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Uyum Yükümlülüğü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gereklilikler ve gönüllü taahhütler izlenir.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çevre politikasına somut sahipliği.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İyileştirme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 ile sistematik iyileştirme.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Kirlenmenin Önlenmesi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Atık azaltma, kaynak verimliliği, salım kontrolü.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Prensipler ve Uygulama Notları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prensipler ve günlük uygulamadaki anlamları: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İlgili Tarafların Beklentileri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Toplum, regülatör, müşteri ve çalışan beklentileri ele alınır.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Prensipler bir 'liste' değil; her birinin günlük kararlara yansıması olmalıdır.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 ve Risk Tabanlı Düşünce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sistemi standartlarının ortak kalbı PUKÖ döngüsüdür; risk tabanlı düşünce ise 2015 sonrası standartlara entegre edilmiş temel yaklaşımdır.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(Plan)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Bağlamı analiz et, riskleri ve fırsatları belirle, hedef ve süreçleri planla.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 (Do)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Süreçleri yürüt, kaynakları sağla, kayıtları tut.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Et (Check)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Performansı izle, ölç, analiz et; iç tetkik ve YGG ile değerlendir.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Önlem Al (Act)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Uygunsuzlukları kök nedenle çöz, sistemi iyileştir, yeni döngüye başla.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doğrusal değil dairesel bir döngüdür — her tur sistemin biraz daha olgunlaşmasını sağlar.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 SL üst yapısı ile madde madde standart gereklilikleri.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iç ve dış konumunu, ilgili tarafların beklentilerini ve sistemin kapsamını sistematik biçimde belirler.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 İç ve dış meselelerin anlaşılması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PESTEL (Politik, Ekonomik, Sosyal, Teknolojik, Çevresel, Yasal) ve SWOT analizleriyle kuruluşun bağlamı haritalanır.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İlgili tarafların beklentileri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Müşteri, çalışan, tedarikçi, regülatör, toplum ve diğer paydaşların ihtiyaçları sistematik olarak izlenir.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 Sistemin kapsamının belirlenmesi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Hangi süreçler, lokasyonlar, ürün/hizmetler kapsam içinde, hangileri dışında — yazılı olarak tanımlanır.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 Sistem ve süreçlerinin kurulması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PUKÖ döngüsü temelli süreç haritası; her sürecin sahibi, KPI'ları ve risk-fırsat değerlendirmesi.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analizi sadece yıllık yapılan bir form değil; stratejik kararların temelinde sürekli kullanılan canlı bir araçtır.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sisteme somut sahipliği; politika, sorumluluk ve müşteri odaklılığın liderlik tarafından sahiplenilmesi.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 Liderlik ve taahhüt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Üst yönetim hesap verebilirliği, kaynak tahsisi, sistem etkinliğini gözden geçirme, müşteri odaklılığı işin kalbine yerleştirme.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 Politika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Stratejik yöne uygun, taahhüt içeren, ölçülebilir hedeflere temel oluşturan; tüm çalışanlara duyurulan ve ilgili tarafların erişimine açık politika.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Görev, sorumluluk ve yetkiler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RACI matrisi gibi araçlarla net rol haritası; KYS'nin sahibi üst yönetim, eski 'Kalite Yönetim Temsilcisi' zorunluluğu kaldırılmıştır.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delegasyon değildir — politika, hedef ve sonuçların hesabını üst yönetim verir.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fırsatların ele alınması, ölçülebilir hedeflerin belirlenmesi ve değişikliklerin yönetilmesi.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 Risk ve fırsatlar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Olasılık × etki matrisi, FMEA, kök neden analizi, bow-tie gibi araçlarla risklerin ve fırsatların sistematik değerlendirmesi.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6.2 Hedefler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SMART hedefler: spesifik, ölçülebilir, ulaşılabilir, ilgili, zamanlı; her hedef için aksiyon planı, kaynak, sorumlu ve takip kriteri.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6.3 Değişikliklerin planlanması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Önemli değişiklikler önceden değerlendirilir; kaynak, sorumluluk ve doğrulama planı hazırlanır.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tabanlı düşünce 2015'ten sonra eski 'önleyici faaliyet' kavramının yerini almıştır.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işlemesi için gereken insan, altyapı, bilgi, iletişim ve belgelendirme kaynakları.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7.1 Kaynaklar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İnsan, altyapı, çalışma ortamı, izleme/ölçüm kaynakları ve kurumsal bilgi (organizational knowledge).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7.2 Yetkinlik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görev için yetkinlik tanımı, kanıt (sertifika, eğitim kaydı, performans değerlendirme), açık varsa kapatma planı.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7.3 Farkındalık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Politika, hedefler, bireysel katkı ve uygunsuzluk sonuçları tüm çalışanlara aktarılır.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7.4 İletişim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(departmanlar arası) ve dış (müşteri, tedarikçi, otorite); ne, ne zaman, kime, kim tarafından, hangi yolla?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Gündem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82880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371600" y="182880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Çevre Yönetim Sistemi ve ISO 14001:2015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640080" y="260604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371600" y="260604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640080" y="338328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640080" y="3383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371600" y="338328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640080" y="416052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640080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1371600" y="416052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İyileştirme</a:t>
            </a:r>
            <a:endParaRPr lang="en-US" sz="1800" dirty="0"/>
          </a:p>
        </p:txBody>
      </p:sp>
      <p:sp>
        <p:nvSpPr>
          <p:cNvPr id="17" name="Shape 14"/>
          <p:cNvSpPr/>
          <p:nvPr/>
        </p:nvSpPr>
        <p:spPr>
          <a:xfrm>
            <a:off x="640080" y="493776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40080" y="4937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1371600" y="493776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1" name="Text 18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7.5 Belgelendirilmiş bilgi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Doküman (tutulması ve güncellenmesi) + Kayıt (kanıt amaçlı saklanan); kimlik, format, gözden geçirme, erişim, sürüm kontrol, koruma, saklama, bertaraf.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'Kalite El Kitabı' artık zorunlu değil — yerine konuya uygun belgelendirilmiş bilgi yeterlidir.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günlük yürütülmesi: planlama, kontrol, dış tedarik ve uygunsuzluk yönetimi.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8.1 Operasyonel planlama ve kontrol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Kriterler, prosesin uygulanma şekli, kayıt tutma, planlı değişikliklerin yönetimi, planlanmamış değişikliklerin sonuçlarının analizi.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 Ürün/hizmet şartları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iletişimi, şartların belirlenmesi, gözden geçirme, değişiklik kontrolü.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8.3 Tasarım ve geliştirme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Planlama, girdiler, kontroller, çıktılar, değişiklikler (uygulanabilirse).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8.4 Dış tedarikli süreç, ürün ve hizmetler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Tedarikçi nitelendirme, performans değerlendirme, doğrulama; sorumluluk dış tedarikçide olsa da kuruluş sorumluluğunu devredemez.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8.5 Üretim ve hizmet sunumu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Kontrollü şartlar: belgelendirilmiş bilgi, uygun altyapı, doğrulama, izlenebilirlik, müşteri/ilgili taraf mülkiyetinin korunması.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8.6 Ürün/hizmetin serbest bırakılması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Şartların doğrulanmadan teslim edilmemesi.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8.7 Uygun olmayan çıktıların kontrolü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Tanımlama, ayrım, izolasyon; düzeltme, iade, askıya alma, müşteri bilgilendirme.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operasyonun kalbidir; sistemin sahada gerçekten işleyip işlemediği burada görülür.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etkinliğinin verilerle ölçülmesi: izleme, ölçüm, analiz, iç tetkik ve yönetimin gözden geçirmesi.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9.1 İzleme, ölçüm, analiz ve değerlendirme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Ne, ne zaman, kim, hangi yöntemle ölçülecek; sonuçların güvenilirliği sağlanmalı; analiz raporları üst yönetime sunulmalı.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9.2 İç tetkik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(program), bağımsız (kendi işini denetlememe), kanıt-temelli; bulgular DÖF'le sonuçlanır.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9.3 Yönetimin gözden geçirmesi (YGG)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aralıklarla; girdiler: tetkik sonuçları, müşteri şikayetleri, hedef performansı, dış değişiklikler, kaynak ihtiyacı; çıktılar: iyileştirme kararları.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YGG bir 'toplantı' değil; bir yönetim disiplinidir — kararlar, kaynaklar ve hesap verebilirlik üretir.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sürekli geliştirilmesi: uygunsuzluk, düzeltici faaliyet ve sürekli iyileştirme döngüsü.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 Genel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 olmayanın düzeltilmesi, müşteri memnuniyetinin artırılması, sistemin uygunluğunun ve etkinliğinin geliştirilmesi.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10.2 Uygunsuzluk ve düzeltici faaliyet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Anında tepki + kök neden + benzer durumların değerlendirilmesi + DF + etkinlik doğrulaması; tekrarlanmaması en önemli kriter.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10.3 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Analiz sonuçları, YGG çıktıları ve performans göstergeleri sürekli iyileştirme fırsatlarını besler.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bir 'proje' değil, bir kültürdür; herkesin her gün katkı sunduğu disiplin.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Sürekli İyileştirme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Sertifikasyon süreci, iç tetkik mantığı ve sürekli gelişim disiplini.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Belgelendirme; sistemin uygunluğunun, akredite bir belgelendirme kuruluşu tarafından bağımsız değerlendirildiği süreçtir. ISO 17021-1 (Yönetim Sistemleri Belgelendirme Kuruluşlarına yönelik akreditasyon standardı) temelinde yürütülür.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 ve Sözleşme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Kuruluş kapsamı, çalışan sayısı, süreçler ve lokasyonlar belirlenir. Ücret ve süre hesaplanır.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1 — Doküman ve Hazırlık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Yönetim sistemi dokümantasyonu, bağlam, kapsam, politika, hedefler, iç tetkik ve YGG kayıtları incelenir. Saha tetkikine hazır olunduğu teyit edilir.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2 — 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Sistemin sahada etkin uygulandığı; görüşme, gözlem, kayıt incelemesi ile değerlendirilir. Bulgular: Majör/Minör Uygunsuzluk, Gözlem, İyileştirme Fırsatı.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 Takibi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Majör için uygunsuzluk kapatılmadan belge verilmez; minörler için aksiyon planı ve takvim onaylanır.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Kararı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Bağımsız komite kararıyla belge düzenlenir; 3 yıl geçerli.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Gözetim Tetkikleri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1. ve 2. yılda gözetim tetkikleri; sistemin sürekli işletildiğinin doğrulanması.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Yeniden Belgelendirme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3. yılın sonunda kapsamlı bir tetkikle belge yenilenir.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bir 'son' değil; sistemin sürekli işlediğinin doğrulamasıdır. Belgenin geçerlilik süresi 3 yıldır.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Akreditasyon: TÜRKAK (Türkiye Akreditasyon Kurumu).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Türleri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Majör Uygunsuzluk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temel gereksinimlerinden birinin karşılanmaması veya etkinliğini sorgulatacak boyutta sapma. Belge verilemez/askıya alınabilir.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Minör Uygunsuzluk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bir gereklilikten izole, sistemi tehdit etmeyen tek bir sapma. Aksiyon planı yeterlidir.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Henüz uygunsuzluk değil; eğilim veya zayıflık. Önlem alınmazsa sonradan uygunsuzluk olabilir.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tetkik; sistemin kendi gereklilikleri ile gerçek uygulamasının karşılaştırıldığı, planlı ve bağımsız bir değerlendirmedir. Bir 'sınav' değil, bir 'sağlık kontrolüdür'.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Yıllık tetkik programı; tüm süreçleri ve lokasyonları yılda en az bir kez kapsamalı.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planı, ekip atama, soru listeleri, kapsam ve kriterler, takvim, bildirim.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Açılış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amacı, kapsamı, gizlilik, raporlama yöntemi; tetkik edilen ve tetkik ekibi katılır.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Görüşme, gözlem, kayıt incelemesi, örnekleme; bulgular ve kanıtlar nesnel olarak toplanır.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Çevre Yönetim Sistemi ve ISO 14001:2015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kavramlar, standardın amacı ve Çevre Yönetim Sistemi alanındaki yeri.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Sınıflandırma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bulgu kanıtıyla birlikte; majör/minör/gözlem/fırsat olarak sınıflandırılır.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Bulgular özetlenir, sonuçlar paylaşılır, ön DÖF kararları alınır.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Raporu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Yazılı; kapsam, ekip, bulgular, sonuçlar; ilgili yöneticilere ve YGG'ye girdi.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 ve Doğrulama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DÖF'lerin tamamlanması, etkinliğinin doğrulanması (re-audit veya kayıt incelemesi).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PRENSİPLER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Bağımsızlık — tetkikçi kendi işini tetkik etmez. • Kanıt temelli — bulgular varsayım değil, gözleme ve kayıta dayalı. • Sistemli — örnekleme bilimsel; kapsamlılık planlama ile sağlanır.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VERİ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Sınıflandırma Tablosu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828800"/>
          <a:ext cx="1124712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2441448"/>
                <a:gridCol w="2441448"/>
                <a:gridCol w="2441448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Bulgu Türü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Tanım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Etki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Majör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 temelini sorgulatan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verilemez/askıya alınır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 + kanıt + doğrulama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İzole, sistemi tehdit etmeyen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verilebilir, takip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planı + takvim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Gözlem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Eğilim/zayıflık, henüz uygunsuzluk değil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Önlem alınmazsa risk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Önleyici önlem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İyileştirme Fırsatı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Standardı karşılıyor, geliştirme önerisi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İsteğe bağlı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Değerlendirme/uygulama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4864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19011 — Yönetim Sistemleri Tetkik Rehberi.</a:t>
            </a:r>
            <a:endParaRPr lang="en-US" sz="1000" dirty="0"/>
          </a:p>
        </p:txBody>
      </p:sp>
      <p:sp>
        <p:nvSpPr>
          <p:cNvPr id="7" name="Shape 3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8" name="Text 4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sahipliği üst yönetimde, başarısı ise her birimizde.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ve hedefleri bilmek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yönetim sistemi politikasını, hedeflerini ve bunların kendi işime nasıl yansıdığını anlamak. Politika sadece duvardaki çerçeve değil, günlük kararların pusulasıdır.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Süreçlerimi tanımak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Girdi-faaliyet-çıktı zincirini, müşterimi (iç ve dış), tedarikçilerimi, ölçüm kriterlerimi net görebilmek. Sürecin bir parçası olarak değer katmak.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bilgiyi doğru kullanmak ve üretmek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prosedürlere uymak; kayıtları doğru, eş zamanlı ve okunaklı tutmak. Hatırlanması güç bilgiyi belgeyle güvenceye almak.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9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Uygunsuzlukları gizlemek değil raporlamak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uygunsuzluk = bir iyileştirme fırsatı. Sistemde uygunsuzluk olması doğaldır; gizlenmesi tehlikelidir.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 düşünmek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İşimde olası riskleri ve iyileştirme fırsatlarını sürekli düşünmek; küçük gözlemleri paylaşmak. Risk değerlendirmesi bir form doldurma değil, yaşayan bir disiplindir.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Müşteriyi (iç ve dış) merkeze koymak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sonraki sürecin sahibi de müşterimdir. Yapılan işin amacı 'tamamlamak' değil 'fayda yaratmaktır'.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Sahada Yapılması ve Kaçınılması Gerekenler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Yapılmalı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 talimatlara uy, sürümün güncel olduğundan emin ol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Uygunsuzluğu anında, dürüstçe raporla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eş zamanlı, okunaklı tut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farkındalığa katıl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önerisi getir; kök neden sorularını sor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Kaçınılmalı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sonradan toplu doldurmak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Sapmayı 'bu kez göz ardı edelim' demek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sürüm dokümanı kullanmak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Sorunu raporlamadan kendi başına 'çözmek'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'Tetkik bana sorulmaz' yaklaşımı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73152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EF7B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1828800" y="2194560"/>
            <a:ext cx="9601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i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Çevre, gelecek nesillerden ödünç aldığımız bir mirastır.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828800" y="502920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0" y="52120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14001:2015 — Eğitim Sonu Hatırlatma</a:t>
            </a:r>
            <a:endParaRPr lang="en-US" sz="1300" dirty="0"/>
          </a:p>
        </p:txBody>
      </p:sp>
      <p:pic>
        <p:nvPicPr>
          <p:cNvPr id="7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89320"/>
            <a:ext cx="1097280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ve Sonraki Adımlar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14001:2015 standardının uygulanması, kuruluşumuzu sadece bir belgeye değil; daha güvenli, daha tutarlı ve daha rekabetçi bir geleceğe taşır.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Bugünkü en iyiniz, yarının başlangıç noktasıdır.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sahiplik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Sistem, herkesin küçük katkısının toplamıdır.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Veriyle yönetim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İçgüdü değil; veri, analiz ve karar.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ve dış müşteriyi her zaman merkeze koymak.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 IRLATMA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Eğitimin etkisi, sahada uygulamaya dönüştüğünde değer kazanır.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sonunda değerlendirme sınavı uygulanacaktır.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</a:t>
            </a:r>
            <a:endParaRPr lang="en-US" sz="9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37744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Teşekkürler</a:t>
            </a:r>
            <a:endParaRPr lang="en-US" sz="8000" dirty="0"/>
          </a:p>
        </p:txBody>
      </p:sp>
      <p:sp>
        <p:nvSpPr>
          <p:cNvPr id="5" name="Shape 2"/>
          <p:cNvSpPr/>
          <p:nvPr/>
        </p:nvSpPr>
        <p:spPr>
          <a:xfrm>
            <a:off x="822960" y="3886200"/>
            <a:ext cx="109728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3"/>
          <p:cNvSpPr/>
          <p:nvPr/>
        </p:nvSpPr>
        <p:spPr>
          <a:xfrm>
            <a:off x="822960" y="41148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 ve geri bildirimleriniz için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457200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 |  info@besabelge.com  |  +90 232 433 21 44  |  www.besabelge.com</a:t>
            </a:r>
            <a:pPr algn="l" indent="0" marL="0">
              <a:spcAft>
                <a:spcPts val="400"/>
              </a:spcAft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14001:2015 Nedir?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14001:2015, Çevre Yönetim Sistemi alanında uluslararası kabul gören bir yönetim sistemi/uygunluk standardıdır. Sistematik bir çerçeve sunar; risk tabanlı düşünce ve sürekli iyileştirme prensipleri etrafında kurulur.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Çevre Yönetim Sistemi ile ilgili sistematik kontrol ve sürekli iyileştirme.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Tüm çalışanlar, çevre/HSE ve operasyon ekipleri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üst yapısı (uygulanabilirse); PUKÖ döngüsü; risk tabanlı düşünce.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Belgelendirme öncesinde sistemin kurulması ve içselleştirilmesi esastır.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Çevre, gelecek nesillerden ödünç aldığımız bir mirastır.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kodu: BE003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14001:2015'in bugünkü hâline gelmesindeki ana kilometre taşları: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1992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Rio Yeryüzü Zirvesi sürdürülebilirlik kavramını öne çıkardı.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1996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ISO 14001 ilk sürümü yayımlandı.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2004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 yaklaşımı netleşti.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üst yapısına uygun, yaşam döngüsü perspektifli revizyon.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DURUM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Standart, dünya genelinde milyonlarca kuruluş tarafından uygulanmakta ve sürekli güncellenmektedir.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Survey of Certifications, en güncel yayın.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Çevresel Boyut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kuruluşun ürünleri ve faaliyetlerinin çevre ile etkileşim noktası.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Çevresel Etki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Çevresel boyutun yarattığı değişiklik.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 Çevresel Boyut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Belirgin etkisi olduğu için yönetim sisteminde önceliklendirilen boyut.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Yaşam Döngüsü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Hammadde tedarikinden bertarafa kadar ürün/hizmet aşamaları.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Uyum Yükümlülüğü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ve gönüllü gereklilikler.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Çevre Politikası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 taahhüdü.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Kavramlar ve Terminoloji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boyunca ve günlük uygulamada sık karşılaşılan diğer önemli terimler: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Kirletici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Çevreye olumsuz etki yapabilecek madde veya enerji.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Atık Hiyerarşisi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Azaltma → tekrar kullanım → geri dönüşüm → enerji geri kazanım → bertaraf.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Acil Durum Hazırlığı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Beklenmedik çevresel olaylara hazırlık ve müdahale.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Karbon Ayak İzi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Bir faaliyet veya ürünün sera gazı salım toplamı.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TERMİNOLOJİ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terimin farklı sektörlerde farklı anlamları olabilir. Standart tanımlarına sadık kalmak iletişimi netleştirir.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 Uygulamadan Önce vs. Sonra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Standartsız Yönetim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hoc kararlar, kişiye bağımlılık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Tekrarlayan uygunsuzluklar, kök neden gözden kaçar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 arası iletişim eksiği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Pazara giriş engelleri, müşteri sorgulamaları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denetimde sürpriz bulgular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14001:2015 Sonrası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Yazılı, denetlenebilir, tekrarlanabilir süreçler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Kök neden analizi ve DÖF kültürü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sahipliği, KPI ile yönetim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erişimi, müşteri güveni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uyumun sistematik takibi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BESA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BESA Kurumsal Sunum Şablonu</dc:title>
  <dc:subject>PptxGenJS Presentation</dc:subject>
  <dc:creator>BESA</dc:creator>
  <cp:lastModifiedBy>BESA</cp:lastModifiedBy>
  <cp:revision>1</cp:revision>
  <dcterms:created xsi:type="dcterms:W3CDTF">2026-05-04T07:01:49Z</dcterms:created>
  <dcterms:modified xsi:type="dcterms:W3CDTF">2026-05-04T07:01:49Z</dcterms:modified>
</cp:coreProperties>
</file>