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slideMasters/slideMaster51.xml" ContentType="application/vnd.openxmlformats-officedocument.presentationml.slideMaster+xml"/>
  <Override PartName="/ppt/slides/slide51.xml" ContentType="application/vnd.openxmlformats-officedocument.presentationml.slide+xml"/>
  <Override PartName="/ppt/slideMasters/slideMaster52.xml" ContentType="application/vnd.openxmlformats-officedocument.presentationml.slideMaster+xml"/>
  <Override PartName="/ppt/slides/slide52.xml" ContentType="application/vnd.openxmlformats-officedocument.presentationml.slide+xml"/>
  <Override PartName="/ppt/slideMasters/slideMaster53.xml" ContentType="application/vnd.openxmlformats-officedocument.presentationml.slideMaster+xml"/>
  <Override PartName="/ppt/slides/slide53.xml" ContentType="application/vnd.openxmlformats-officedocument.presentationml.slide+xml"/>
  <Override PartName="/ppt/slideMasters/slideMaster54.xml" ContentType="application/vnd.openxmlformats-officedocument.presentationml.slideMaster+xml"/>
  <Override PartName="/ppt/slides/slide54.xml" ContentType="application/vnd.openxmlformats-officedocument.presentationml.slide+xml"/>
  <Override PartName="/ppt/slideMasters/slideMaster55.xml" ContentType="application/vnd.openxmlformats-officedocument.presentationml.slideMaster+xml"/>
  <Override PartName="/ppt/slides/slide55.xml" ContentType="application/vnd.openxmlformats-officedocument.presentationml.slide+xml"/>
  <Override PartName="/ppt/slideMasters/slideMaster56.xml" ContentType="application/vnd.openxmlformats-officedocument.presentationml.slideMaster+xml"/>
  <Override PartName="/ppt/slides/slide56.xml" ContentType="application/vnd.openxmlformats-officedocument.presentationml.slide+xml"/>
  <Override PartName="/ppt/slideMasters/slideMaster57.xml" ContentType="application/vnd.openxmlformats-officedocument.presentationml.slideMaster+xml"/>
  <Override PartName="/ppt/slides/slide57.xml" ContentType="application/vnd.openxmlformats-officedocument.presentationml.slide+xml"/>
  <Override PartName="/ppt/slideMasters/slideMaster58.xml" ContentType="application/vnd.openxmlformats-officedocument.presentationml.slideMaster+xml"/>
  <Override PartName="/ppt/slides/slide58.xml" ContentType="application/vnd.openxmlformats-officedocument.presentationml.slide+xml"/>
  <Override PartName="/ppt/slideMasters/slideMaster59.xml" ContentType="application/vnd.openxmlformats-officedocument.presentationml.slideMaster+xml"/>
  <Override PartName="/ppt/slides/slide59.xml" ContentType="application/vnd.openxmlformats-officedocument.presentationml.slide+xml"/>
  <Override PartName="/ppt/slideMasters/slideMaster60.xml" ContentType="application/vnd.openxmlformats-officedocument.presentationml.slideMaster+xml"/>
  <Override PartName="/ppt/slides/slide60.xml" ContentType="application/vnd.openxmlformats-officedocument.presentationml.slide+xml"/>
  <Override PartName="/ppt/slideMasters/slideMaster61.xml" ContentType="application/vnd.openxmlformats-officedocument.presentationml.slideMaster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</p:sldIdLst>
  <p:notesMasterIdLst>
    <p:notesMasterId r:id="rId6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notesMaster" Target="notesMasters/notesMaster1.xml"/><Relationship Id="rId64" Type="http://schemas.openxmlformats.org/officeDocument/2006/relationships/presProps" Target="presProps.xml"/><Relationship Id="rId65" Type="http://schemas.openxmlformats.org/officeDocument/2006/relationships/viewProps" Target="viewProps.xml"/><Relationship Id="rId66" Type="http://schemas.openxmlformats.org/officeDocument/2006/relationships/theme" Target="theme/theme1.xml"/><Relationship Id="rId6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1.xml"/>
		</Relationships>
</file>

<file path=ppt/notesSlides/_rels/notesSlide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2.xml"/>
		</Relationships>
</file>

<file path=ppt/notesSlides/_rels/notesSlide5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3.xml"/>
		</Relationships>
</file>

<file path=ppt/notesSlides/_rels/notesSlide5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4.xml"/>
		</Relationships>
</file>

<file path=ppt/notesSlides/_rels/notesSlide5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5.xml"/>
		</Relationships>
</file>

<file path=ppt/notesSlides/_rels/notesSlide5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6.xml"/>
		</Relationships>
</file>

<file path=ppt/notesSlides/_rels/notesSlide5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7.xml"/>
		</Relationships>
</file>

<file path=ppt/notesSlides/_rels/notesSlide5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8.xml"/>
		</Relationships>
</file>

<file path=ppt/notesSlides/_rels/notesSlide5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9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6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0.xml"/>
		</Relationships>
</file>

<file path=ppt/notesSlides/_rels/notesSlide6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1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3A5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white_orange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32720" y="274320"/>
            <a:ext cx="1645920" cy="7315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5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KURUMSAL EĞİTİM PROGRAMI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457200" y="1828800"/>
            <a:ext cx="109728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 ISO 46001:2021</a:t>
            </a:r>
            <a:endParaRPr lang="en-US" sz="6400" dirty="0"/>
          </a:p>
        </p:txBody>
      </p:sp>
      <p:sp>
        <p:nvSpPr>
          <p:cNvPr id="5" name="Text 2"/>
          <p:cNvSpPr/>
          <p:nvPr/>
        </p:nvSpPr>
        <p:spPr>
          <a:xfrm>
            <a:off x="457200" y="301752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 Verimliliği Yönetim Sistemleri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457200" y="374904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i="1" dirty="0">
                <a:solidFill>
                  <a:srgbClr val="BFB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Kullanım Kılavuzu ile Gerekler</a:t>
            </a:r>
            <a:endParaRPr lang="en-US" sz="2200" dirty="0"/>
          </a:p>
        </p:txBody>
      </p:sp>
      <p:sp>
        <p:nvSpPr>
          <p:cNvPr id="7" name="Shape 4"/>
          <p:cNvSpPr/>
          <p:nvPr/>
        </p:nvSpPr>
        <p:spPr>
          <a:xfrm>
            <a:off x="457200" y="4572000"/>
            <a:ext cx="640080" cy="54864"/>
          </a:xfrm>
          <a:prstGeom prst="rect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57200" y="4709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Saatlik Detaylı Farkındalık ve Uygulama Eğitimi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457200" y="512064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FB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Tam Gün  ·  Atölye + Vaka Çalışması  ·  Değerlendirme Sınavı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457200" y="612648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Uluslararası Belgelendirme Kontrol ve Gözetim Hizmetleri Ltd. Şti.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457200" y="64465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www.besabelge.com  ·  info@besabelge.com  ·  BE013-PPT v1.0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B3A5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white_orange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645920"/>
            <a:ext cx="365760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0" dirty="0"/>
          </a:p>
        </p:txBody>
      </p:sp>
      <p:sp>
        <p:nvSpPr>
          <p:cNvPr id="4" name="Shape 1"/>
          <p:cNvSpPr/>
          <p:nvPr/>
        </p:nvSpPr>
        <p:spPr>
          <a:xfrm>
            <a:off x="4297680" y="2011680"/>
            <a:ext cx="45720" cy="2560320"/>
          </a:xfrm>
          <a:prstGeom prst="rect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572000" y="2194560"/>
            <a:ext cx="7315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Tanıtımı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4572000" y="347472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BFB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Tarihçe, kapsam ve yapı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457200" y="64922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FB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·  TS ISO 46001:2021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3.1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Kimliği</a:t>
            </a:r>
            <a:endParaRPr lang="en-US" sz="30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54480"/>
          <a:ext cx="9144000" cy="914400"/>
        </p:xfrm>
        <a:graphic>
          <a:graphicData uri="http://schemas.openxmlformats.org/drawingml/2006/table">
            <a:tbl>
              <a:tblPr/>
              <a:tblGrid>
                <a:gridCol w="2743200"/>
                <a:gridCol w="850392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Özellik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Açıklama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Tam adı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TS ISO 46001:2021 — Su verimliliği yönetim sistemleri — Kullanım kılavuzu ile gerekler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Kaynağı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ISO 46001:2019 (Water efficiency management systems)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Yayın tarihi (TR)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Aralık 2021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Hazırlayan TK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TSE Çevre İhtisas Kurulu, TK2 Çevre Teknik Komitesi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ICS kodu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03.100.70; 13.060.01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Yapı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Annex SL — ISO yönetim sistemleri ortak üst yapısı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Uygulama alanı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Her tür ve büyüklükteki, su kullanan kuruluş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süresi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 yıl (yıllık gözetim tetkikleriyle)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7" name="Text 3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3.2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– Annex SL Bölümleri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48640" y="2103120"/>
            <a:ext cx="1417320" cy="1645920"/>
          </a:xfrm>
          <a:prstGeom prst="rect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48640" y="2194560"/>
            <a:ext cx="1417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5600" dirty="0"/>
          </a:p>
        </p:txBody>
      </p:sp>
      <p:sp>
        <p:nvSpPr>
          <p:cNvPr id="7" name="Text 4"/>
          <p:cNvSpPr/>
          <p:nvPr/>
        </p:nvSpPr>
        <p:spPr>
          <a:xfrm>
            <a:off x="548640" y="3108960"/>
            <a:ext cx="1417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Bağlam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2176272" y="2103120"/>
            <a:ext cx="1417320" cy="1645920"/>
          </a:xfrm>
          <a:prstGeom prst="rect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176272" y="2194560"/>
            <a:ext cx="1417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5600" dirty="0"/>
          </a:p>
        </p:txBody>
      </p:sp>
      <p:sp>
        <p:nvSpPr>
          <p:cNvPr id="10" name="Text 7"/>
          <p:cNvSpPr/>
          <p:nvPr/>
        </p:nvSpPr>
        <p:spPr>
          <a:xfrm>
            <a:off x="2176272" y="3108960"/>
            <a:ext cx="1417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Liderlik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3803904" y="2103120"/>
            <a:ext cx="1417320" cy="1645920"/>
          </a:xfrm>
          <a:prstGeom prst="rect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3803904" y="2194560"/>
            <a:ext cx="1417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5600" dirty="0"/>
          </a:p>
        </p:txBody>
      </p:sp>
      <p:sp>
        <p:nvSpPr>
          <p:cNvPr id="13" name="Text 10"/>
          <p:cNvSpPr/>
          <p:nvPr/>
        </p:nvSpPr>
        <p:spPr>
          <a:xfrm>
            <a:off x="3803904" y="3108960"/>
            <a:ext cx="1417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Planlama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5431536" y="2103120"/>
            <a:ext cx="1417320" cy="1645920"/>
          </a:xfrm>
          <a:prstGeom prst="rect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431536" y="2194560"/>
            <a:ext cx="1417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5600" dirty="0"/>
          </a:p>
        </p:txBody>
      </p:sp>
      <p:sp>
        <p:nvSpPr>
          <p:cNvPr id="16" name="Text 13"/>
          <p:cNvSpPr/>
          <p:nvPr/>
        </p:nvSpPr>
        <p:spPr>
          <a:xfrm>
            <a:off x="5431536" y="3108960"/>
            <a:ext cx="1417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Destek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7059168" y="2103120"/>
            <a:ext cx="1417320" cy="1645920"/>
          </a:xfrm>
          <a:prstGeom prst="rect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59168" y="2194560"/>
            <a:ext cx="1417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5600" dirty="0"/>
          </a:p>
        </p:txBody>
      </p:sp>
      <p:sp>
        <p:nvSpPr>
          <p:cNvPr id="19" name="Text 16"/>
          <p:cNvSpPr/>
          <p:nvPr/>
        </p:nvSpPr>
        <p:spPr>
          <a:xfrm>
            <a:off x="7059168" y="3108960"/>
            <a:ext cx="1417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İşletim</a:t>
            </a:r>
            <a:endParaRPr lang="en-US" sz="1300" dirty="0"/>
          </a:p>
        </p:txBody>
      </p:sp>
      <p:sp>
        <p:nvSpPr>
          <p:cNvPr id="20" name="Shape 17"/>
          <p:cNvSpPr/>
          <p:nvPr/>
        </p:nvSpPr>
        <p:spPr>
          <a:xfrm>
            <a:off x="8686800" y="2103120"/>
            <a:ext cx="1417320" cy="1645920"/>
          </a:xfrm>
          <a:prstGeom prst="rect">
            <a:avLst/>
          </a:prstGeom>
          <a:solidFill>
            <a:srgbClr val="1B3A57"/>
          </a:solidFill>
          <a:ln w="12700">
            <a:solidFill>
              <a:srgbClr val="1B3A57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686800" y="2194560"/>
            <a:ext cx="1417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5600" dirty="0"/>
          </a:p>
        </p:txBody>
      </p:sp>
      <p:sp>
        <p:nvSpPr>
          <p:cNvPr id="22" name="Text 19"/>
          <p:cNvSpPr/>
          <p:nvPr/>
        </p:nvSpPr>
        <p:spPr>
          <a:xfrm>
            <a:off x="8686800" y="3108960"/>
            <a:ext cx="1417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Perf. Değ.</a:t>
            </a:r>
            <a:endParaRPr lang="en-US" sz="1300" dirty="0"/>
          </a:p>
        </p:txBody>
      </p:sp>
      <p:sp>
        <p:nvSpPr>
          <p:cNvPr id="23" name="Shape 20"/>
          <p:cNvSpPr/>
          <p:nvPr/>
        </p:nvSpPr>
        <p:spPr>
          <a:xfrm>
            <a:off x="10314432" y="2103120"/>
            <a:ext cx="1417320" cy="1645920"/>
          </a:xfrm>
          <a:prstGeom prst="rect">
            <a:avLst/>
          </a:prstGeom>
          <a:solidFill>
            <a:srgbClr val="1B3A57"/>
          </a:solidFill>
          <a:ln w="12700">
            <a:solidFill>
              <a:srgbClr val="1B3A57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10314432" y="2194560"/>
            <a:ext cx="1417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5600" dirty="0"/>
          </a:p>
        </p:txBody>
      </p:sp>
      <p:sp>
        <p:nvSpPr>
          <p:cNvPr id="25" name="Text 22"/>
          <p:cNvSpPr/>
          <p:nvPr/>
        </p:nvSpPr>
        <p:spPr>
          <a:xfrm>
            <a:off x="10314432" y="3108960"/>
            <a:ext cx="1417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</a:t>
            </a:r>
            <a:endParaRPr lang="en-US" sz="1300" dirty="0"/>
          </a:p>
        </p:txBody>
      </p:sp>
      <p:sp>
        <p:nvSpPr>
          <p:cNvPr id="26" name="Text 23"/>
          <p:cNvSpPr/>
          <p:nvPr/>
        </p:nvSpPr>
        <p:spPr>
          <a:xfrm>
            <a:off x="548640" y="393192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PLANLA</a:t>
            </a:r>
            <a:endParaRPr lang="en-US" sz="1400" dirty="0"/>
          </a:p>
        </p:txBody>
      </p:sp>
      <p:sp>
        <p:nvSpPr>
          <p:cNvPr id="27" name="Text 24"/>
          <p:cNvSpPr/>
          <p:nvPr/>
        </p:nvSpPr>
        <p:spPr>
          <a:xfrm>
            <a:off x="5486400" y="393192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</a:t>
            </a:r>
            <a:endParaRPr lang="en-US" sz="1400" dirty="0"/>
          </a:p>
        </p:txBody>
      </p:sp>
      <p:sp>
        <p:nvSpPr>
          <p:cNvPr id="28" name="Text 25"/>
          <p:cNvSpPr/>
          <p:nvPr/>
        </p:nvSpPr>
        <p:spPr>
          <a:xfrm>
            <a:off x="8686800" y="393192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B3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KONTROL ET</a:t>
            </a:r>
            <a:endParaRPr lang="en-US" sz="1400" dirty="0"/>
          </a:p>
        </p:txBody>
      </p:sp>
      <p:sp>
        <p:nvSpPr>
          <p:cNvPr id="29" name="Text 26"/>
          <p:cNvSpPr/>
          <p:nvPr/>
        </p:nvSpPr>
        <p:spPr>
          <a:xfrm>
            <a:off x="10241280" y="393192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B3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ÖNLEM AL</a:t>
            </a:r>
            <a:endParaRPr lang="en-US" sz="1400" dirty="0"/>
          </a:p>
        </p:txBody>
      </p:sp>
      <p:sp>
        <p:nvSpPr>
          <p:cNvPr id="30" name="Shape 27"/>
          <p:cNvSpPr/>
          <p:nvPr/>
        </p:nvSpPr>
        <p:spPr>
          <a:xfrm>
            <a:off x="457200" y="4572000"/>
            <a:ext cx="73152" cy="1463040"/>
          </a:xfrm>
          <a:prstGeom prst="rect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530352" y="4572000"/>
            <a:ext cx="11173968" cy="1463040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685800" y="4663440"/>
            <a:ext cx="108813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PYKÖ: </a:t>
            </a:r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Planla – Yap – Kontrol Et – Önlem Al döngüsü; sürekli iyileştirmenin matematiği olarak tüm Annex SL standartlarının iskeletidir.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34" name="Text 31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3.4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Diğer Yönetim Sistemleri ile İlişki</a:t>
            </a:r>
            <a:endParaRPr lang="en-US" sz="3000" dirty="0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54480"/>
          <a:ext cx="9144000" cy="914400"/>
        </p:xfrm>
        <a:graphic>
          <a:graphicData uri="http://schemas.openxmlformats.org/drawingml/2006/table">
            <a:tbl>
              <a:tblPr/>
              <a:tblGrid>
                <a:gridCol w="1645920"/>
                <a:gridCol w="2286000"/>
                <a:gridCol w="73152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Standart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Konu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Bağlantı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ISO 14001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Çevre Yönetimi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SVYS, çevre yönetiminin alt kümesi; su en kritik boyut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ISO 50001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Enerji Yönetimi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Su-enerji nexus; soğutma/sıcak su tasarrufu enerji tasarrufu üretir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ISO 9001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Kalite Yönetimi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Süreç yaklaşımı, dokümantasyon, müşteri odaklılık ortak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ISO 14046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 Ayak İzi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SVYS'nin nicel ölçüm aracı; ürün/kuruluş bazında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ISO 24513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Terminoloji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Standardın referans verdiği sözlük (içme suyu, atık su)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ISO 19011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Tetkik Kılavuzu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İç tetkik metodolojisi ortak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7" name="Text 3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B3A5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white_orange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645920"/>
            <a:ext cx="365760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000" dirty="0"/>
          </a:p>
        </p:txBody>
      </p:sp>
      <p:sp>
        <p:nvSpPr>
          <p:cNvPr id="4" name="Shape 1"/>
          <p:cNvSpPr/>
          <p:nvPr/>
        </p:nvSpPr>
        <p:spPr>
          <a:xfrm>
            <a:off x="4297680" y="2011680"/>
            <a:ext cx="45720" cy="2560320"/>
          </a:xfrm>
          <a:prstGeom prst="rect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572000" y="2194560"/>
            <a:ext cx="7315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Terimler ve PYKÖ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4572000" y="347472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BFB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dilini ve sürekli iyileştirme çerçevesini öğrenmek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457200" y="64922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FB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·  TS ISO 46001:2021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4.1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Terimler – Su Kullanımı</a:t>
            </a:r>
            <a:endParaRPr lang="en-US" sz="300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54480"/>
          <a:ext cx="914400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804672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Terim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Tanım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 Kullanımı (3.39)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Kullanılan toplam su miktarı (yeni içme suyu + ıslah edilmiş su)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 Tüketimi (3.31)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Geri çekildikten sonra kaynağına dönmeyen / ıslaha uygun olmayan kısım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 Verimliliği (3.32)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Bir işin uygulanabilir en az miktarda su ile yapılması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Önemli Su Kullanımı – ÖSK (3.28)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Toplam kullanımın önemli bölümünü oluşturan / iyileşme potansiyeli yüksek faaliyet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Islah Edilmiş Su (3.25)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Kalite gereklerini karşılayacak şekilde arıtılmış atık su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Gri Su (3.12)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Dışkı ve ticari atık su içermeyen, lavabo/duş/çamaşır kaynaklı kullanılmış su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Ticari Atık Su (3.30)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Ticari/imalat/inşaat kaynaklı, askıda madde ve diğer kirletici içeren sıvı atık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7" name="Text 3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4.3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Gösterge Terimleri – TFG / SVG / TSVG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457200" y="1645920"/>
            <a:ext cx="3657600" cy="4389120"/>
          </a:xfrm>
          <a:prstGeom prst="rect">
            <a:avLst/>
          </a:prstGeom>
          <a:solidFill>
            <a:srgbClr val="FFFFFF"/>
          </a:solidFill>
          <a:ln w="25400">
            <a:solidFill>
              <a:srgbClr val="E2742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457200" y="1645920"/>
            <a:ext cx="3657600" cy="640080"/>
          </a:xfrm>
          <a:prstGeom prst="rect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57200" y="1691640"/>
            <a:ext cx="3657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TFG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640080" y="2468880"/>
            <a:ext cx="3291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Ticari Faaliyet Göstergesi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40080" y="3200400"/>
            <a:ext cx="32918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ticari faaliyet düzeyinin ölçüsü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40080" y="4572000"/>
            <a:ext cx="3291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Örnek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640080" y="4846320"/>
            <a:ext cx="329184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i="1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Üretilen ton ürün, kişi-gün, dolu oda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297680" y="1645920"/>
            <a:ext cx="3657600" cy="4389120"/>
          </a:xfrm>
          <a:prstGeom prst="rect">
            <a:avLst/>
          </a:prstGeom>
          <a:solidFill>
            <a:srgbClr val="FFFFFF"/>
          </a:solidFill>
          <a:ln w="25400">
            <a:solidFill>
              <a:srgbClr val="E27425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97680" y="1645920"/>
            <a:ext cx="3657600" cy="640080"/>
          </a:xfrm>
          <a:prstGeom prst="rect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297680" y="1691640"/>
            <a:ext cx="3657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SVG</a:t>
            </a:r>
            <a:endParaRPr lang="en-US" sz="2800" dirty="0"/>
          </a:p>
        </p:txBody>
      </p:sp>
      <p:sp>
        <p:nvSpPr>
          <p:cNvPr id="15" name="Text 12"/>
          <p:cNvSpPr/>
          <p:nvPr/>
        </p:nvSpPr>
        <p:spPr>
          <a:xfrm>
            <a:off x="4480560" y="2468880"/>
            <a:ext cx="3291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 Verimliliği Göstergesi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4480560" y="3200400"/>
            <a:ext cx="32918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Birim ticari faaliyet başına su kullanımı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4480560" y="4572000"/>
            <a:ext cx="3291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Örnek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4480560" y="4846320"/>
            <a:ext cx="329184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i="1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m³/ton, L/kişi-gün, m³/oda-gece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8138160" y="1645920"/>
            <a:ext cx="3657600" cy="4389120"/>
          </a:xfrm>
          <a:prstGeom prst="rect">
            <a:avLst/>
          </a:prstGeom>
          <a:solidFill>
            <a:srgbClr val="FFFFFF"/>
          </a:solidFill>
          <a:ln w="25400">
            <a:solidFill>
              <a:srgbClr val="E27425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8138160" y="1645920"/>
            <a:ext cx="3657600" cy="640080"/>
          </a:xfrm>
          <a:prstGeom prst="rect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138160" y="1691640"/>
            <a:ext cx="3657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TSVG</a:t>
            </a:r>
            <a:endParaRPr lang="en-US" sz="2800" dirty="0"/>
          </a:p>
        </p:txBody>
      </p:sp>
      <p:sp>
        <p:nvSpPr>
          <p:cNvPr id="22" name="Text 19"/>
          <p:cNvSpPr/>
          <p:nvPr/>
        </p:nvSpPr>
        <p:spPr>
          <a:xfrm>
            <a:off x="8321040" y="2468880"/>
            <a:ext cx="3291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Su Verimliliği Göstergesi</a:t>
            </a: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8321040" y="3200400"/>
            <a:ext cx="32918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Karşılaştırmada kullanılacak referans seviye (baz)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8321040" y="4572000"/>
            <a:ext cx="3291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Örnek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8321040" y="4846320"/>
            <a:ext cx="329184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i="1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Baz yıl ortalaması, sektör en iyi uygulama</a:t>
            </a:r>
            <a:endParaRPr lang="en-US" sz="1100" dirty="0"/>
          </a:p>
        </p:txBody>
      </p:sp>
      <p:sp>
        <p:nvSpPr>
          <p:cNvPr id="26" name="Text 23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27" name="Text 24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5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PYKÖ Döngüsü ve Standart Maddeleri</a:t>
            </a:r>
            <a:endParaRPr lang="en-US" sz="3000" dirty="0"/>
          </a:p>
        </p:txBody>
      </p:sp>
      <p:graphicFrame>
        <p:nvGraphicFramePr>
          <p:cNvPr id="1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54480"/>
          <a:ext cx="9144000" cy="914400"/>
        </p:xfrm>
        <a:graphic>
          <a:graphicData uri="http://schemas.openxmlformats.org/drawingml/2006/table">
            <a:tbl>
              <a:tblPr/>
              <a:tblGrid>
                <a:gridCol w="1554480"/>
                <a:gridCol w="4206240"/>
                <a:gridCol w="54864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Aşama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Maddeler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Çıktılar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PLANLA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 Bağlam · 5 Liderlik · 6 Planlama · 7 Destek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Politika, hedef, eylem planı, su kullanımı incelemesi, SVG/TSVG, kaynak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YAP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 İşletim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Önlemlerin uygulanması, tasarım, tedarik, bakım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KONTROL ET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 Performans Değerlendirme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İzleme/ölçüm, iç tetkik, YGG, hedef-gerçek analizi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ÖNLEM AL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 İyileştirme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Düzeltici faaliyet, sürekli iyileştirme, yeni döngü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</a:tbl>
          </a:graphicData>
        </a:graphic>
      </p:graphicFrame>
      <p:sp>
        <p:nvSpPr>
          <p:cNvPr id="6" name="Shape 2"/>
          <p:cNvSpPr/>
          <p:nvPr/>
        </p:nvSpPr>
        <p:spPr>
          <a:xfrm>
            <a:off x="457200" y="5120640"/>
            <a:ext cx="73152" cy="1097280"/>
          </a:xfrm>
          <a:prstGeom prst="rect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530352" y="5120640"/>
            <a:ext cx="11173968" cy="1097280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685800" y="521208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Hatırlatma: </a:t>
            </a:r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tabanlı düşünce; 2015 sonrası Annex SL'de “önleyici faaliyet” kavramının yerini almıştır. Risk = belirsizliğin etkisi (olumlu veya olumsuz).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B3A5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white_orange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645920"/>
            <a:ext cx="365760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0000" dirty="0"/>
          </a:p>
        </p:txBody>
      </p:sp>
      <p:sp>
        <p:nvSpPr>
          <p:cNvPr id="4" name="Shape 1"/>
          <p:cNvSpPr/>
          <p:nvPr/>
        </p:nvSpPr>
        <p:spPr>
          <a:xfrm>
            <a:off x="4297680" y="2011680"/>
            <a:ext cx="45720" cy="2560320"/>
          </a:xfrm>
          <a:prstGeom prst="rect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572000" y="2194560"/>
            <a:ext cx="7315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– Bağlam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4572000" y="347472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BFB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Kuruluşunuzu su penceresinden okumak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457200" y="64922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FB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·  TS ISO 46001:2021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6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– Kuruluşun Bağlamı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457200" y="1554480"/>
            <a:ext cx="5394960" cy="4572000"/>
          </a:xfrm>
          <a:prstGeom prst="rect">
            <a:avLst/>
          </a:prstGeom>
          <a:solidFill>
            <a:srgbClr val="F4F6F9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0080" y="169164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Dış Hususlar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640080" y="2103120"/>
            <a:ext cx="502920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Coğrafya: kuraklık, havza, yer altı suyu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Mevzuat: Çevre Kanunu, SKKY, belediye tebliğleri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Pazar: müşteri talebi, ESG, finansman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Teknoloji: membran, IoT sayaç, dijital ikiz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Sosyal: yerel topluluk, sivil toplum, medya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6126480" y="1554480"/>
            <a:ext cx="5394960" cy="4572000"/>
          </a:xfrm>
          <a:prstGeom prst="rect">
            <a:avLst/>
          </a:prstGeom>
          <a:solidFill>
            <a:srgbClr val="F4F6F9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309360" y="169164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Hususlar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6309360" y="2103120"/>
            <a:ext cx="502920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Strateji: vizyon, sürdürülebilirlik hedefi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Organizasyon: kültür, karar süreci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Kaynaklar: bütçe, sistem, yetkinlik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Tesisler: hat, soğutma kulesi, kazan, peyzaj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ve teknolojiler: su girdisi yoğunluğu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AÇILIŞ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Hoş Geldiniz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457200" y="155448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eğitim sizin için neden önemli?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457200" y="2194560"/>
            <a:ext cx="731520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Su; iş sürekliliğimizin, maliyet yapımızın ve sürdürülebilirlik taahhüdümüzün temel girdisidir.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 ISO 46001; suyu sistematik, ölçülebilir ve sürekli iyileşen bir yaklaşımla yönetmenin global çerçevesidir.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eğitim sonunda; politikadan eylem planına, su dengesinden iç tetkike kadar her şeyi yapabileceksiniz.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Etkileşim, kendi süreçlerinizden örnek getirmek ve atölyelere katılmak öğrenmenizi en üst düzeye taşır.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8229600" y="1554480"/>
            <a:ext cx="3383280" cy="4297680"/>
          </a:xfrm>
          <a:prstGeom prst="rect">
            <a:avLst/>
          </a:prstGeom>
          <a:solidFill>
            <a:srgbClr val="F4F6F9"/>
          </a:solidFill>
          <a:ln w="12700">
            <a:solidFill>
              <a:srgbClr val="BFBFB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366760" y="164592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Tanışma Turu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366760" y="2103120"/>
            <a:ext cx="320040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Ad-Soyad / Birim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 ile en çok temas eden işiniz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Bugünkü en büyük beklentiniz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Tesisinizde tahmini aylık su tüketimi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6.2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İlgili Taraflar ve Beklentiler</a:t>
            </a:r>
            <a:endParaRPr lang="en-US" sz="3000" dirty="0"/>
          </a:p>
        </p:txBody>
      </p:sp>
      <p:graphicFrame>
        <p:nvGraphicFramePr>
          <p:cNvPr id="2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54480"/>
          <a:ext cx="9144000" cy="914400"/>
        </p:xfrm>
        <a:graphic>
          <a:graphicData uri="http://schemas.openxmlformats.org/drawingml/2006/table">
            <a:tbl>
              <a:tblPr/>
              <a:tblGrid>
                <a:gridCol w="4114800"/>
                <a:gridCol w="713232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İlgili Taraf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Tipik Beklentiler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Düzenleyici otorite (Bakanlık, Belediye)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Yasal uyum, deşarj limiti, kota, raporlama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Müşteriler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Sürdürülebilir tedarik, su ayak izi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Tedarikçiler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 verimli ürün/donanım talebi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Çalışanlar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Sağlıklı iş ortamı, gelişim fırsatı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Komşu topluluklar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Yer altı suyu ve ekosistem korunması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Yatırımcılar / Finansörler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ESG performansı, su riskinin yönetimi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Sigorta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 kaynaklı sürekli iş kesintisi azaltımı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STK ve medya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Şeffaflık, raporlanan veri güvenilirliği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7" name="Text 3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1B3A5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white_orange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645920"/>
            <a:ext cx="365760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20000" dirty="0"/>
          </a:p>
        </p:txBody>
      </p:sp>
      <p:sp>
        <p:nvSpPr>
          <p:cNvPr id="4" name="Shape 1"/>
          <p:cNvSpPr/>
          <p:nvPr/>
        </p:nvSpPr>
        <p:spPr>
          <a:xfrm>
            <a:off x="4297680" y="2011680"/>
            <a:ext cx="45720" cy="2560320"/>
          </a:xfrm>
          <a:prstGeom prst="rect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572000" y="2194560"/>
            <a:ext cx="7315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– Liderlik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4572000" y="347472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BFB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Üst yönetimin somut sahipliği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457200" y="64922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FB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·  TS ISO 46001:2021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7.1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5.1 – Liderlik ve Taahhüt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457200" y="1554480"/>
            <a:ext cx="548640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SVYS'nin kapsam ve sınırlarını belirler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Politika ve hedeflerin stratejik yön ile uyumunu sağlar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Sorumluluk ve yetkileri atar ve iletir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SVYS'yi iş süreçlerine entegre eder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 (insan, finans, teknoloji) sağlar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SVYS'nin önemini iletir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126480" y="1554480"/>
            <a:ext cx="548640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Amaçlanan sonuçlara ulaşılmasını sağlar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Çalışanları yönlendirir ve destekler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iyileştirmeyi teşvik eder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Diğer yönetim rollerini destekler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Yönetimin gözden geçirmesini yapar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Liderlik = delegasyon değil; hesap verebilirliktir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7.2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 Verimliliği Politikası – Şablon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457200" y="1554480"/>
            <a:ext cx="11247120" cy="3931920"/>
          </a:xfrm>
          <a:prstGeom prst="rect">
            <a:avLst/>
          </a:prstGeom>
          <a:solidFill>
            <a:srgbClr val="F4F6F9"/>
          </a:solidFill>
          <a:ln w="25400">
            <a:solidFill>
              <a:srgbClr val="E2742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0080" y="155448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</a:t>
            </a:r>
            <a:endParaRPr lang="en-US" sz="8000" dirty="0"/>
          </a:p>
        </p:txBody>
      </p:sp>
      <p:sp>
        <p:nvSpPr>
          <p:cNvPr id="7" name="Text 4"/>
          <p:cNvSpPr/>
          <p:nvPr/>
        </p:nvSpPr>
        <p:spPr>
          <a:xfrm>
            <a:off x="1371600" y="1737360"/>
            <a:ext cx="987552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Kuruluşumuz; suyu sınırlı bir doğal kaynak olarak kabul eder ve “azalt – değiştir – yeniden kullan” yaklaşımıyla yönetir. Uygulanabilir yasal şartlara uyumu, sürekli iyileştirmeyi ve su verimli ürün/hizmet/tasarım kullanımını taahhüt eder. Ölçülebilir su verimliliği hedefleri belirler, sonuçları izler ve şeffaf biçimde paylaşır. Tüm çalışanlarımızı ve tedarik zincirimizi bu taahhüde dahil eder.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557784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Kontrol Noktaları: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457200" y="5943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Onay · Yayım · İletim · Periyodik Gözden Geçirme · İlgili Taraf Erişimi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7.3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Roller, Sorumluluklar ve Yetkiler</a:t>
            </a:r>
            <a:endParaRPr lang="en-US" sz="3000" dirty="0"/>
          </a:p>
        </p:txBody>
      </p:sp>
      <p:graphicFrame>
        <p:nvGraphicFramePr>
          <p:cNvPr id="2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54480"/>
          <a:ext cx="9144000" cy="914400"/>
        </p:xfrm>
        <a:graphic>
          <a:graphicData uri="http://schemas.openxmlformats.org/drawingml/2006/table">
            <a:tbl>
              <a:tblPr/>
              <a:tblGrid>
                <a:gridCol w="3657600"/>
                <a:gridCol w="758952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Rol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Tipik Görevler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Üst Yönetim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Politika, hedef, kaynak, YGG, hesap verebilirlik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 Verimliliği Yöneticisi / Temsilcisi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Günlük yönetim, gösterge takibi, raporlama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SVYS Ekibi (Çapraz İşlevli)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Üretim, bakım, çevre, kalite, satın alma, finans temsilcileri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İç Tetkikçi(ler)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Bağımsız iç denetimleri yürütmek, bulguları raporlamak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Süreç / Bölüm Sorumluları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Kendi alanlarında su kullanımı yönetimi, eylem planlarını uygulama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Tüm Çalışanlar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Politikaya uyma, sızıntı bildirme, öneri, eğitim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7" name="Text 3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1B3A5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white_orange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645920"/>
            <a:ext cx="365760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20000" dirty="0"/>
          </a:p>
        </p:txBody>
      </p:sp>
      <p:sp>
        <p:nvSpPr>
          <p:cNvPr id="4" name="Shape 1"/>
          <p:cNvSpPr/>
          <p:nvPr/>
        </p:nvSpPr>
        <p:spPr>
          <a:xfrm>
            <a:off x="4297680" y="2011680"/>
            <a:ext cx="45720" cy="2560320"/>
          </a:xfrm>
          <a:prstGeom prst="rect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572000" y="2194560"/>
            <a:ext cx="7315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– Planlama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4572000" y="347472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BFB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Risk, fırsat, hedef ve göstergeler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457200" y="64922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FB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·  TS ISO 46001:2021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8.1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6.1 – Risk ve Fırsatlar</a:t>
            </a:r>
            <a:endParaRPr lang="en-US" sz="3000" dirty="0"/>
          </a:p>
        </p:txBody>
      </p:sp>
      <p:graphicFrame>
        <p:nvGraphicFramePr>
          <p:cNvPr id="2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54480"/>
          <a:ext cx="9144000" cy="914400"/>
        </p:xfrm>
        <a:graphic>
          <a:graphicData uri="http://schemas.openxmlformats.org/drawingml/2006/table">
            <a:tbl>
              <a:tblPr/>
              <a:tblGrid>
                <a:gridCol w="1554480"/>
                <a:gridCol w="4114800"/>
                <a:gridCol w="557784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Kategori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Risk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Fırsat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Kaynak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 kesintisi, kuraklık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Yağmur/gri/ıslah edilmiş su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Yasal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Deşarj standardı, tarife, kota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Erken uyum, yatırım planlaması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Teknolojik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Eskime, sızıntı, ölçüm hatası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Akıllı sayaç, IoT, otomasyon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Mali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Tarife volatilitesi, ceza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Maliyet düşüşü, finansman avantajı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İtibar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Sosyal lisans kaybı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Marka değeri, raporlama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Operasyonel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Süreç su kalitesi sapması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Süreç stabilizasyonu, geri kazanım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7" name="Text 3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8.2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6.2.4 – Su Kullanımı İncelemesi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457200" y="1554480"/>
            <a:ext cx="11247120" cy="548640"/>
          </a:xfrm>
          <a:prstGeom prst="rect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0080" y="16002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Amaç (Standart 6.2.4)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1371600" y="2377440"/>
            <a:ext cx="822960" cy="82296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371600" y="23774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800" dirty="0"/>
          </a:p>
        </p:txBody>
      </p:sp>
      <p:sp>
        <p:nvSpPr>
          <p:cNvPr id="9" name="Text 6"/>
          <p:cNvSpPr/>
          <p:nvPr/>
        </p:nvSpPr>
        <p:spPr>
          <a:xfrm>
            <a:off x="457200" y="3291840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Belirle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548640" y="365760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Suyu kullanan faaliyet ve işlevleri belirle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206240" y="2377440"/>
            <a:ext cx="822960" cy="82296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206240" y="23774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800" dirty="0"/>
          </a:p>
        </p:txBody>
      </p:sp>
      <p:sp>
        <p:nvSpPr>
          <p:cNvPr id="13" name="Text 10"/>
          <p:cNvSpPr/>
          <p:nvPr/>
        </p:nvSpPr>
        <p:spPr>
          <a:xfrm>
            <a:off x="3291840" y="3291840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Kaydet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3383280" y="365760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 faaliyet/işlev için kullanılan suyu kaydet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7040880" y="2377440"/>
            <a:ext cx="822960" cy="82296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040880" y="23774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800" dirty="0"/>
          </a:p>
        </p:txBody>
      </p:sp>
      <p:sp>
        <p:nvSpPr>
          <p:cNvPr id="17" name="Text 14"/>
          <p:cNvSpPr/>
          <p:nvPr/>
        </p:nvSpPr>
        <p:spPr>
          <a:xfrm>
            <a:off x="6126480" y="3291840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Ayır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6217920" y="365760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Geri dönüşüm için kullanılmış su akışlarını ayır</a:t>
            </a:r>
            <a:endParaRPr lang="en-US" sz="1200" dirty="0"/>
          </a:p>
        </p:txBody>
      </p:sp>
      <p:sp>
        <p:nvSpPr>
          <p:cNvPr id="19" name="Shape 16"/>
          <p:cNvSpPr/>
          <p:nvPr/>
        </p:nvSpPr>
        <p:spPr>
          <a:xfrm>
            <a:off x="9875520" y="2377440"/>
            <a:ext cx="822960" cy="82296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9875520" y="23774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800" dirty="0"/>
          </a:p>
        </p:txBody>
      </p:sp>
      <p:sp>
        <p:nvSpPr>
          <p:cNvPr id="21" name="Text 18"/>
          <p:cNvSpPr/>
          <p:nvPr/>
        </p:nvSpPr>
        <p:spPr>
          <a:xfrm>
            <a:off x="8961120" y="3291840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Önceliklendir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052560" y="365760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Daha fazla verimlilik potansiyeli olanları belirle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5303520"/>
            <a:ext cx="73152" cy="1005840"/>
          </a:xfrm>
          <a:prstGeom prst="rect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530352" y="5303520"/>
            <a:ext cx="11173968" cy="1005840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685800" y="539496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Pratik: </a:t>
            </a:r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 kullanımı incelemesi statik bir doküman değildir; tesis/süreç değişikliklerine ve belirli aralıklara göre güncellenir.</a:t>
            </a:r>
            <a:endParaRPr lang="en-US" sz="1300" dirty="0"/>
          </a:p>
        </p:txBody>
      </p:sp>
      <p:sp>
        <p:nvSpPr>
          <p:cNvPr id="26" name="Text 23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27" name="Text 24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8.2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Sektörlere Göre TFG Örnekleri</a:t>
            </a:r>
            <a:endParaRPr lang="en-US" sz="3000" dirty="0"/>
          </a:p>
        </p:txBody>
      </p:sp>
      <p:graphicFrame>
        <p:nvGraphicFramePr>
          <p:cNvPr id="2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54480"/>
          <a:ext cx="9144000" cy="914400"/>
        </p:xfrm>
        <a:graphic>
          <a:graphicData uri="http://schemas.openxmlformats.org/drawingml/2006/table">
            <a:tbl>
              <a:tblPr/>
              <a:tblGrid>
                <a:gridCol w="4114800"/>
                <a:gridCol w="713232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Sektör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Tipik TFG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Gıda işleme / İlaç / Kimya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Ürünlerin hacmi veya kütlesi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Elektronik / Yarı iletken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Üretilen birim sayısı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Kağıt hamuru ve kağıt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Üretilen rulonun kütlesi/sayısı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Madencilik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Üretilen cevher kütlesi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Güç üretimi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Üretilen enerji (MWh)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Otel / Konaklama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Dolu misafir odası sayısı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Hastane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Personel + ara sıra kalanlar (TZE)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Ofis / Perakende / Okul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Personel + ziyaretçi (TZE)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Tarım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Ham gıda ürünleri hacim/kütle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Veri merkezi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BT donanımı enerji yükü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7" name="Text 3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8.3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Hedef Yazımı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457200" y="1645920"/>
            <a:ext cx="731520" cy="731520"/>
          </a:xfrm>
          <a:prstGeom prst="ellipse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57200" y="164592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1371600" y="169164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Spesifik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4206240" y="1691640"/>
            <a:ext cx="7498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Hangi tesis, hangi süreç, hangi gösterge?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457200" y="2514600"/>
            <a:ext cx="731520" cy="73152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57200" y="251460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</a:t>
            </a:r>
            <a:endParaRPr lang="en-US" sz="3200" dirty="0"/>
          </a:p>
        </p:txBody>
      </p:sp>
      <p:sp>
        <p:nvSpPr>
          <p:cNvPr id="11" name="Text 8"/>
          <p:cNvSpPr/>
          <p:nvPr/>
        </p:nvSpPr>
        <p:spPr>
          <a:xfrm>
            <a:off x="1371600" y="256032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Ölçülebilir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4206240" y="2560320"/>
            <a:ext cx="7498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Sayısal bir metrik (m³, %, TL) ile ifade edilir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457200" y="3383280"/>
            <a:ext cx="731520" cy="731520"/>
          </a:xfrm>
          <a:prstGeom prst="ellipse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7200" y="338328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3200" dirty="0"/>
          </a:p>
        </p:txBody>
      </p:sp>
      <p:sp>
        <p:nvSpPr>
          <p:cNvPr id="15" name="Text 12"/>
          <p:cNvSpPr/>
          <p:nvPr/>
        </p:nvSpPr>
        <p:spPr>
          <a:xfrm>
            <a:off x="1371600" y="342900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Atanmış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206240" y="3429000"/>
            <a:ext cx="7498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Sorumlu kişi/birim açıkça belirlenmiş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457200" y="4251960"/>
            <a:ext cx="731520" cy="73152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" y="425196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3200" dirty="0"/>
          </a:p>
        </p:txBody>
      </p:sp>
      <p:sp>
        <p:nvSpPr>
          <p:cNvPr id="19" name="Text 16"/>
          <p:cNvSpPr/>
          <p:nvPr/>
        </p:nvSpPr>
        <p:spPr>
          <a:xfrm>
            <a:off x="1371600" y="429768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Realistik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4206240" y="4297680"/>
            <a:ext cx="7498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 ve teknoloji ile ulaşılabilir</a:t>
            </a:r>
            <a:endParaRPr lang="en-US" sz="1400" dirty="0"/>
          </a:p>
        </p:txBody>
      </p:sp>
      <p:sp>
        <p:nvSpPr>
          <p:cNvPr id="21" name="Shape 18"/>
          <p:cNvSpPr/>
          <p:nvPr/>
        </p:nvSpPr>
        <p:spPr>
          <a:xfrm>
            <a:off x="457200" y="5120640"/>
            <a:ext cx="731520" cy="731520"/>
          </a:xfrm>
          <a:prstGeom prst="ellipse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457200" y="512064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3200" dirty="0"/>
          </a:p>
        </p:txBody>
      </p:sp>
      <p:sp>
        <p:nvSpPr>
          <p:cNvPr id="23" name="Text 20"/>
          <p:cNvSpPr/>
          <p:nvPr/>
        </p:nvSpPr>
        <p:spPr>
          <a:xfrm>
            <a:off x="1371600" y="516636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Tarihli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4206240" y="5166360"/>
            <a:ext cx="7498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Bitiş tarihi ve ara kilometre taşları var</a:t>
            </a: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26" name="Text 23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1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Eğitimin Amacı ve Hedefleri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457200" y="1554480"/>
            <a:ext cx="11247120" cy="914400"/>
          </a:xfrm>
          <a:prstGeom prst="rect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0080" y="169164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Amaç: TS ISO 46001:2021'in gerekliliklerini anlamak, sahaya uygulayabilmek ve sürekli iyileştirme döngüsünü yönetmek.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457200" y="27432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Kazanımlar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457200" y="3154680"/>
            <a:ext cx="548640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(Annex SL) ve diğer ISO standartları ile ilişkisi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“Azalt – Değiştir – Yeniden Kullan” uygulama yaklaşımı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 kullanımı incelemesi, TFG, SVG, TSVG belirleme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 dengesi (water balance) ve sızıntı tespiti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 su kullanımı (ÖSK) önceliklendirmesi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6126480" y="3154680"/>
            <a:ext cx="548640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Politika, hedef ve eylem planı oluşturma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Annex SL uyumlu doküman seti hazırlama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tetkik, YGG ve düzeltici faaliyet yönetimi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ve TÜRKAK çerçevesi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Türkiye mevzuatı ile eşleştirme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8.3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Hedef – Örnek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11247120" cy="4114800"/>
          </a:xfrm>
          <a:prstGeom prst="rect">
            <a:avLst/>
          </a:prstGeom>
          <a:solidFill>
            <a:srgbClr val="F4F6F9"/>
          </a:solidFill>
          <a:ln w="25400">
            <a:solidFill>
              <a:srgbClr val="E2742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0080" y="192024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ÖRNEK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640080" y="2286000"/>
            <a:ext cx="108813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200" b="1" i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“Tesis A'da soğutma kulesi su kullanımını, 2026 yılı sonunda 2024 baz yılına kıyasla %18 azaltmak.”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640080" y="36576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Bileşenler: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40080" y="3931920"/>
            <a:ext cx="1088136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Sorumlu: Bakım Müdürü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Bütçe: 850.000 TL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Kilometre taşları: Q1 sayaçların kurulumu, Q2 konsantrasyon döngüsü artırımı, Q3 yan akış filtrasyonu, Q4 doğrulama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Doğrulama: aylık SVG raporu + yıllık iç tetkik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1B3A5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white_orange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645920"/>
            <a:ext cx="365760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20000" dirty="0"/>
          </a:p>
        </p:txBody>
      </p:sp>
      <p:sp>
        <p:nvSpPr>
          <p:cNvPr id="4" name="Shape 1"/>
          <p:cNvSpPr/>
          <p:nvPr/>
        </p:nvSpPr>
        <p:spPr>
          <a:xfrm>
            <a:off x="4297680" y="2011680"/>
            <a:ext cx="45720" cy="2560320"/>
          </a:xfrm>
          <a:prstGeom prst="rect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572000" y="2194560"/>
            <a:ext cx="7315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– Destek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4572000" y="347472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BFB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Kaynak, yetkinlik, iletişim, dokümante bilgi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457200" y="64922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FB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·  TS ISO 46001:2021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9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– Destek Süreçleri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457200" y="1645920"/>
            <a:ext cx="11247120" cy="777240"/>
          </a:xfrm>
          <a:prstGeom prst="rect">
            <a:avLst/>
          </a:prstGeom>
          <a:solidFill>
            <a:srgbClr val="F4F6F9"/>
          </a:solidFill>
          <a:ln w="12700">
            <a:solidFill>
              <a:srgbClr val="BFBFBF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457200" y="1645920"/>
            <a:ext cx="137160" cy="777240"/>
          </a:xfrm>
          <a:prstGeom prst="rect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31520" y="1737360"/>
            <a:ext cx="3657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7.1 Kaynaklar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4389120" y="17373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İnsan, finans, teknoloji, altyapı, zaman, bilgi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57200" y="2560320"/>
            <a:ext cx="11247120" cy="777240"/>
          </a:xfrm>
          <a:prstGeom prst="rect">
            <a:avLst/>
          </a:prstGeom>
          <a:solidFill>
            <a:srgbClr val="F4F6F9"/>
          </a:solidFill>
          <a:ln w="12700">
            <a:solidFill>
              <a:srgbClr val="BFBFB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57200" y="2560320"/>
            <a:ext cx="137160" cy="777240"/>
          </a:xfrm>
          <a:prstGeom prst="rect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31520" y="2651760"/>
            <a:ext cx="3657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7.2 Yeterlilik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4389120" y="26517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Gerekli yetkinliği belirle, eğitim/öğretim/deneyim ile sağla, kanıtla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457200" y="3474720"/>
            <a:ext cx="11247120" cy="777240"/>
          </a:xfrm>
          <a:prstGeom prst="rect">
            <a:avLst/>
          </a:prstGeom>
          <a:solidFill>
            <a:srgbClr val="F4F6F9"/>
          </a:solidFill>
          <a:ln w="12700">
            <a:solidFill>
              <a:srgbClr val="BFBFB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457200" y="3474720"/>
            <a:ext cx="137160" cy="777240"/>
          </a:xfrm>
          <a:prstGeom prst="rect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31520" y="3566160"/>
            <a:ext cx="3657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7.3 Farkındalık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4389120" y="35661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Politika, rol, katkı, etki, uymama sonucu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457200" y="4389120"/>
            <a:ext cx="11247120" cy="777240"/>
          </a:xfrm>
          <a:prstGeom prst="rect">
            <a:avLst/>
          </a:prstGeom>
          <a:solidFill>
            <a:srgbClr val="F4F6F9"/>
          </a:solidFill>
          <a:ln w="12700">
            <a:solidFill>
              <a:srgbClr val="BFBFB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457200" y="4389120"/>
            <a:ext cx="137160" cy="777240"/>
          </a:xfrm>
          <a:prstGeom prst="rect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31520" y="4480560"/>
            <a:ext cx="3657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7.4 İletişim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4389120" y="44805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Ne, ne zaman, kiminle, nasıl? + öneri kanalı</a:t>
            </a:r>
            <a:endParaRPr lang="en-US" sz="1300" dirty="0"/>
          </a:p>
        </p:txBody>
      </p:sp>
      <p:sp>
        <p:nvSpPr>
          <p:cNvPr id="21" name="Shape 18"/>
          <p:cNvSpPr/>
          <p:nvPr/>
        </p:nvSpPr>
        <p:spPr>
          <a:xfrm>
            <a:off x="457200" y="5303520"/>
            <a:ext cx="11247120" cy="777240"/>
          </a:xfrm>
          <a:prstGeom prst="rect">
            <a:avLst/>
          </a:prstGeom>
          <a:solidFill>
            <a:srgbClr val="F4F6F9"/>
          </a:solidFill>
          <a:ln w="12700">
            <a:solidFill>
              <a:srgbClr val="BFBFB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457200" y="5303520"/>
            <a:ext cx="137160" cy="777240"/>
          </a:xfrm>
          <a:prstGeom prst="rect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731520" y="5394960"/>
            <a:ext cx="3657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7.5 Yazılı Hale Getirilmiş Bilgi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4389120" y="53949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Kapsam, politika, hedef, eylem planı, kayıt, kontrol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26" name="Text 23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endParaRPr lang="en-US" sz="9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9.2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Yetkinlik Matrisi (Örnek)</a:t>
            </a:r>
            <a:endParaRPr lang="en-US" sz="3000" dirty="0"/>
          </a:p>
        </p:txBody>
      </p:sp>
      <p:graphicFrame>
        <p:nvGraphicFramePr>
          <p:cNvPr id="3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54480"/>
          <a:ext cx="9144000" cy="914400"/>
        </p:xfrm>
        <a:graphic>
          <a:graphicData uri="http://schemas.openxmlformats.org/drawingml/2006/table">
            <a:tbl>
              <a:tblPr/>
              <a:tblGrid>
                <a:gridCol w="2286000"/>
                <a:gridCol w="3108960"/>
                <a:gridCol w="3108960"/>
                <a:gridCol w="27432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Rol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Bilgi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Beceri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Kanıt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SVYS Yöneticisi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Standart, mevzuat, su mühendisliği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Veri analizi, raporlama, proje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Sertifika, görev tanımı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İç Tetkikçi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Standart + ISO 19011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Görüşme, kanıt değerlendirme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Tetkikçi sertifikası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Tesis/Bakım Mühendisi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Soğutma, kazan, pompa, hijyen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Sızıntı tespit, su dengesi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Mesleki belge, eğitim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Operatör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Süreç akışı, prosedür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Kayıt tutma, anormal bildirme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İşbaşı eğitim formu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7" name="Text 3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1B3A5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white_orange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645920"/>
            <a:ext cx="365760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20000" dirty="0"/>
          </a:p>
        </p:txBody>
      </p:sp>
      <p:sp>
        <p:nvSpPr>
          <p:cNvPr id="4" name="Shape 1"/>
          <p:cNvSpPr/>
          <p:nvPr/>
        </p:nvSpPr>
        <p:spPr>
          <a:xfrm>
            <a:off x="4297680" y="2011680"/>
            <a:ext cx="45720" cy="2560320"/>
          </a:xfrm>
          <a:prstGeom prst="rect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572000" y="2194560"/>
            <a:ext cx="7315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– İşletim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4572000" y="347472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BFB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Tasarımdan bakıma günlük uygulama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457200" y="64922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FB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·  TS ISO 46001:2021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10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– İşletim Maddeleri</a:t>
            </a:r>
            <a:endParaRPr lang="en-US" sz="3000" dirty="0"/>
          </a:p>
        </p:txBody>
      </p:sp>
      <p:graphicFrame>
        <p:nvGraphicFramePr>
          <p:cNvPr id="3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54480"/>
          <a:ext cx="9144000" cy="914400"/>
        </p:xfrm>
        <a:graphic>
          <a:graphicData uri="http://schemas.openxmlformats.org/drawingml/2006/table">
            <a:tbl>
              <a:tblPr/>
              <a:tblGrid>
                <a:gridCol w="2468880"/>
                <a:gridCol w="5120640"/>
                <a:gridCol w="36576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Madde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İçerik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Pratik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 Kontrol ve Planlama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Süreç kriterleri, kontrol uygulanması, kayıt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Vardiya talimatları, kontrol listeleri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8.2 Tasarım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Yeni/değiştirilmiş tesisin tasarımına su verimliliği entegrasyonu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Şartname, doğrulama, gözden geçirme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 Tedarik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Hizmet, ürün ve donanım tedarikinde su verimliliği özellikleri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Tedarikçi değerlendirmesi, sertifika gereği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 Bakım &amp; Muayene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Düzenli bakım ve denetimle tutarlı performans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Sızıntı tarama, sayaç kalibrasyonu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7" name="Text 3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10.3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Tedarik Şartnamesi Örnek Maddeleri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457200" y="1554480"/>
            <a:ext cx="109728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Teklif edilen soğutma kulesi, yıllık 5.000 m³ tamamlama suyunu aşmamalıdır.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Tedarik edilen klozet, WaterSense veya muadili sertifikalı ve 4,8 L/sifon altında olmalıdır.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Sayaçlar, ±%3 doğruluk sınıfında, MID/OIML uyumlu olmalıdır.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Tedarikçi; ürünün planlanan işletme ömrü boyunca su kullanımı/verimliliğini taahhüt eden teknik bildirim sunmalıdır.</a:t>
            </a:r>
            <a:endParaRPr lang="en-US" sz="16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Tedarikçi; SVYS uygulayan kuruluşlarda %X iyileşme referansı verebilmelidir.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457200" y="5486400"/>
            <a:ext cx="73152" cy="914400"/>
          </a:xfrm>
          <a:prstGeom prst="rect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30352" y="5486400"/>
            <a:ext cx="11173968" cy="914400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85800" y="5577840"/>
            <a:ext cx="1088136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Sözleşme: </a:t>
            </a:r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 verimliliği gereklilikleri; teknik şartname + değerlendirme ölçütleri + ön kabul testleri olarak üç sütunda yer almalıdır.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</a:t>
            </a:r>
            <a:endParaRPr lang="en-US" sz="9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1B3A5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white_orange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645920"/>
            <a:ext cx="365760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20000" dirty="0"/>
          </a:p>
        </p:txBody>
      </p:sp>
      <p:sp>
        <p:nvSpPr>
          <p:cNvPr id="4" name="Shape 1"/>
          <p:cNvSpPr/>
          <p:nvPr/>
        </p:nvSpPr>
        <p:spPr>
          <a:xfrm>
            <a:off x="4297680" y="2011680"/>
            <a:ext cx="45720" cy="2560320"/>
          </a:xfrm>
          <a:prstGeom prst="rect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572000" y="2194560"/>
            <a:ext cx="7315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 Dengesi &amp; Hesaplama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4572000" y="347472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BFB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C – Formüller ve uygulama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457200" y="64922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FB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·  TS ISO 46001:2021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13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 Dengesi Denklemi (Formül C.1, C.2)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457200" y="1645920"/>
            <a:ext cx="11247120" cy="914400"/>
          </a:xfrm>
          <a:prstGeom prst="rect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57200" y="1691640"/>
            <a:ext cx="11247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 giren  =  W çıkan</a:t>
            </a:r>
            <a:endParaRPr lang="en-US" sz="3600" dirty="0"/>
          </a:p>
        </p:txBody>
      </p:sp>
      <p:sp>
        <p:nvSpPr>
          <p:cNvPr id="7" name="Shape 4"/>
          <p:cNvSpPr/>
          <p:nvPr/>
        </p:nvSpPr>
        <p:spPr>
          <a:xfrm>
            <a:off x="457200" y="2834640"/>
            <a:ext cx="5394960" cy="3291840"/>
          </a:xfrm>
          <a:prstGeom prst="rect">
            <a:avLst/>
          </a:prstGeom>
          <a:solidFill>
            <a:srgbClr val="F4F6F9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2926080"/>
            <a:ext cx="5303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 giren (Su Girişi)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640080" y="3291840"/>
            <a:ext cx="51206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W_D — Şebeke (idare) suyu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R_1 — Yağmur suyu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R_2 — Geri dönüşüm / ıslah suyu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R_3 — Diğer (kuyu, deniz, RO+, mineral)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6126480" y="2834640"/>
            <a:ext cx="5486400" cy="3291840"/>
          </a:xfrm>
          <a:prstGeom prst="rect">
            <a:avLst/>
          </a:prstGeom>
          <a:solidFill>
            <a:srgbClr val="F4F6F9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217920" y="2926080"/>
            <a:ext cx="5394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 çıkan (Su Çıkışı)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6309360" y="3291840"/>
            <a:ext cx="521208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O_1 — Buharlaşma &amp; akıntı (soğutma kulesi)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O_2 — Ürüne dahil olan su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O_3 — Sulamada toprağa giden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O_4 — Atık su deşarjı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</a:t>
            </a:r>
            <a:endParaRPr lang="en-US" sz="9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20.3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Atölye – Su Dengesi Hesaplama</a:t>
            </a:r>
            <a:endParaRPr lang="en-US" sz="3000" dirty="0"/>
          </a:p>
        </p:txBody>
      </p:sp>
      <p:graphicFrame>
        <p:nvGraphicFramePr>
          <p:cNvPr id="4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54480"/>
          <a:ext cx="9144000" cy="914400"/>
        </p:xfrm>
        <a:graphic>
          <a:graphicData uri="http://schemas.openxmlformats.org/drawingml/2006/table">
            <a:tbl>
              <a:tblPr/>
              <a:tblGrid>
                <a:gridCol w="5623560"/>
                <a:gridCol w="56235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Girişler (m³/ay)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Çıkışlar (m³/ay)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Şebeke suyu: 18.000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Buharlaşma (soğutma): 3.500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Yağmur suyu: 600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Ürüne dahil: 800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Geri dönüşüm: 2.400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Sulama: 200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Kuyu: 1.000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Atık su deşarjı: 14.500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TOPLAM: 22.000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TOPLAM: 19.000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Shape 2"/>
          <p:cNvSpPr/>
          <p:nvPr/>
        </p:nvSpPr>
        <p:spPr>
          <a:xfrm>
            <a:off x="457200" y="5212080"/>
            <a:ext cx="73152" cy="1188720"/>
          </a:xfrm>
          <a:prstGeom prst="rect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530352" y="5212080"/>
            <a:ext cx="11173968" cy="1188720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685800" y="530352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Hesap: </a:t>
            </a:r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Sızıntı / Kontrolsüz Kayıp = 22.000 − 19.000 = 3.000 m³/ay  (toplam girişin %13,6'sı). Yüksektir – sayaç bazlı detaylı araştırma gerekir.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39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1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Akışı – 1. Gün</a:t>
            </a:r>
            <a:endParaRPr lang="en-US" sz="3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54480"/>
          <a:ext cx="914400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941832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Saat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Konu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09:00 – 09:30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Açılış, tanışma, beklenti turu, ön değerlendirme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09:30 – 10:45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Suyun stratejik önemi, küresel su krizi, TS ISO 46001'in doğuşu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10:45 – 11:00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11:00 – 12:30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Standardın yapısı, Annex SL, terimler ve PYKÖ döngüsü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12:30 – 13:30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Öğle arası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13:30 – 15:00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Madde 4 (Bağlam) + Madde 5 (Liderlik)  •  Atölye: Politika taslağı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15:00 – 15:15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15:15 – 17:00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Madde 6 (Planlama)  •  Atölye: TFG/SVG belirleme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7" name="Text 3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13.1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Geri Dönüşüm Oranı (Formül C.3 ve C.5)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457200" y="1645920"/>
            <a:ext cx="11247120" cy="1554480"/>
          </a:xfrm>
          <a:prstGeom prst="rect">
            <a:avLst/>
          </a:prstGeom>
          <a:solidFill>
            <a:srgbClr val="F4F6F9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0080" y="169164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Tesis Geri Dönüşüm Oranı (%)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640080" y="210312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(R_p + R_np) / (R_p + R_np + W_D) × %100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457200" y="3383280"/>
            <a:ext cx="11247120" cy="1554480"/>
          </a:xfrm>
          <a:prstGeom prst="rect">
            <a:avLst/>
          </a:prstGeom>
          <a:solidFill>
            <a:srgbClr val="F4F6F9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40080" y="34290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Geri Dönüşüm Oranı (%)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640080" y="384048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R_p / (W_p + R_pp) × %100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457200" y="50292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R_p: süreçten geri dönüştürülen su  •  R_np: süreç dışından geri dönüştürülen su  •  W_D: şebeke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W_p: sürece gelen su  •  R_pp: süreç içi yeniden kullanım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</a:t>
            </a:r>
            <a:endParaRPr lang="en-US" sz="9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13.2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Sayaçlar ve Doğruluk (Ek A.12)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457200" y="1554480"/>
            <a:ext cx="1097280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Doğruluk: ± %3 hedef değer (uygulanabilir olduğunda)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Doğrulama: en az 5 yılda bir veya üretici önerisinin sıkı olanı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 toplama: manuel okuma veya OSO (otomatik sayaç okuma) + SCADA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Otomatik sistemde aranan özellikler: trend (CSV dışa aktarım), kolay arayüz, alarmlar (anormal kullanım/iletişim arızası), su dengesi takibi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 sıklığı: değişkenliğe uygun (saatlik, günlük, haftalık)</a:t>
            </a:r>
            <a:endParaRPr lang="en-US" sz="1400" dirty="0"/>
          </a:p>
        </p:txBody>
      </p:sp>
      <p:graphicFrame>
        <p:nvGraphicFramePr>
          <p:cNvPr id="4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5029200"/>
          <a:ext cx="9144000" cy="914400"/>
        </p:xfrm>
        <a:graphic>
          <a:graphicData uri="http://schemas.openxmlformats.org/drawingml/2006/table">
            <a:tbl>
              <a:tblPr/>
              <a:tblGrid>
                <a:gridCol w="3657600"/>
                <a:gridCol w="758952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Sayaç Türü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Tipik Kullanım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Mekanik (multi-jet, woltman)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Düşük debi, ekonomik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Elektromanyetik (MAG)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Endüstri standardı, geniş debi, düşük basınç kaybı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Ultrasonik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Pano üstü/akustik, kesintisiz montaj imkanı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Vortex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Buhar, yüksek hızlı akış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</a:tbl>
          </a:graphicData>
        </a:graphic>
      </p:graphicFrame>
      <p:sp>
        <p:nvSpPr>
          <p:cNvPr id="7" name="Text 3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8" name="Text 4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41</a:t>
            </a:r>
            <a:endParaRPr lang="en-US" sz="9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1B3A5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white_orange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645920"/>
            <a:ext cx="365760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20000" dirty="0"/>
          </a:p>
        </p:txBody>
      </p:sp>
      <p:sp>
        <p:nvSpPr>
          <p:cNvPr id="4" name="Shape 1"/>
          <p:cNvSpPr/>
          <p:nvPr/>
        </p:nvSpPr>
        <p:spPr>
          <a:xfrm>
            <a:off x="4297680" y="2011680"/>
            <a:ext cx="45720" cy="2560320"/>
          </a:xfrm>
          <a:prstGeom prst="rect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572000" y="2194560"/>
            <a:ext cx="7315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&amp; 10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4572000" y="347472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BFB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Performans Değerlendirme ve İyileştirme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457200" y="64922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FB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·  TS ISO 46001:2021</a:t>
            </a:r>
            <a:endParaRPr lang="en-US" sz="9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11.1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9.1 – İzleme, Ölçme, Analiz, Değerlendirme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457200" y="1554480"/>
            <a:ext cx="1124712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Neyin izlenip ölçüleceği – En az olarak: su kullanımı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Hangi yöntem – Geçerli sonuç için uygun yöntem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 zaman ölçüm – Önemli sapma yakalanacak sıklıkta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 zaman analiz – YGG'ye girdi sağlayacak şekilde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İzlenmesi gereken ek konular: kaynak bazında su türleri dökümü, ÖSK ile ilişkili değişkenler, TFG, SVG, eylem planı etkinliği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Yasal/diğer gereklere uygunluğun değerlendirilmesi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457200" y="5486400"/>
            <a:ext cx="73152" cy="914400"/>
          </a:xfrm>
          <a:prstGeom prst="rect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30352" y="5486400"/>
            <a:ext cx="11173968" cy="914400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85800" y="5577840"/>
            <a:ext cx="1088136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 Sapma: </a:t>
            </a:r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Eşik önceden tanımlanmalı (örn. SVG'nin baz değerden %10 sapması). Aşıldığında kök neden analizi + DF + YGG'ye girdi otomatik tetiklenmelidir.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43</a:t>
            </a:r>
            <a:endParaRPr lang="en-US" sz="9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11.2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Bulgu Türleri</a:t>
            </a:r>
            <a:endParaRPr lang="en-US" sz="3000" dirty="0"/>
          </a:p>
        </p:txBody>
      </p:sp>
      <p:graphicFrame>
        <p:nvGraphicFramePr>
          <p:cNvPr id="4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54480"/>
          <a:ext cx="9144000" cy="914400"/>
        </p:xfrm>
        <a:graphic>
          <a:graphicData uri="http://schemas.openxmlformats.org/drawingml/2006/table">
            <a:tbl>
              <a:tblPr/>
              <a:tblGrid>
                <a:gridCol w="2743200"/>
                <a:gridCol w="3931920"/>
                <a:gridCol w="45720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Bulgu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Anlamı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Majör Uygunsuzluk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Temel gerekliliğin karşılanmaması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DF + etkinlik doğrulama; sertifika verilmez/askıya alınır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Minör Uygunsuzluk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İzole tek sapma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planı + takvim; sertifika verilebilir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Gözlem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Henüz uygunsuzluk değil; eğilim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Önleyici önlem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İyileştirme Fırsatı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Standardı karşılıyor; daha iyi yapılabilir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Gönüllü iyileştirme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7" name="Text 3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44</a:t>
            </a:r>
            <a:endParaRPr lang="en-US" sz="9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11.3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YGG – Yönetimin Gözden Geçirmesi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457200" y="1554480"/>
            <a:ext cx="5394960" cy="4572000"/>
          </a:xfrm>
          <a:prstGeom prst="rect">
            <a:avLst/>
          </a:prstGeom>
          <a:solidFill>
            <a:srgbClr val="F4F6F9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0080" y="169164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GİRDİLER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640080" y="2103120"/>
            <a:ext cx="502920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Önceki YGG eylemlerinin durumu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İç/dış konulardaki değişiklikler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Uygunsuzluk ve DF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İzleme/ölçüm sonuçları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ve dış tetkik bulguları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iyileştirme fırsatları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6126480" y="1554480"/>
            <a:ext cx="5394960" cy="4572000"/>
          </a:xfrm>
          <a:prstGeom prst="rect">
            <a:avLst/>
          </a:prstGeom>
          <a:solidFill>
            <a:srgbClr val="F4F6F9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309360" y="169164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ÇIKTILAR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6309360" y="2103120"/>
            <a:ext cx="502920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SVYS değişiklikleri ile kararlar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 verimliliği yönetimi değerlendirmesi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Politikanın gözden geçirilmesi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TFG ile ilgili kararlar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Hedef ve amaçlarda revizyon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 tahsisi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</a:t>
            </a:r>
            <a:endParaRPr lang="en-US" sz="9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12.1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– Düzeltici Faaliyet Döngüsü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457200" y="1645920"/>
            <a:ext cx="3657600" cy="2103120"/>
          </a:xfrm>
          <a:prstGeom prst="rect">
            <a:avLst/>
          </a:prstGeom>
          <a:solidFill>
            <a:srgbClr val="FFFFFF"/>
          </a:solidFill>
          <a:ln w="25400">
            <a:solidFill>
              <a:srgbClr val="E2742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48640" y="182880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800" dirty="0"/>
          </a:p>
        </p:txBody>
      </p:sp>
      <p:sp>
        <p:nvSpPr>
          <p:cNvPr id="7" name="Text 4"/>
          <p:cNvSpPr/>
          <p:nvPr/>
        </p:nvSpPr>
        <p:spPr>
          <a:xfrm>
            <a:off x="1280160" y="187452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Tepki Ver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640080" y="2651760"/>
            <a:ext cx="33832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Kontrol et, düzelt, sonuçlarla ilgilen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4297680" y="1645920"/>
            <a:ext cx="3657600" cy="2103120"/>
          </a:xfrm>
          <a:prstGeom prst="rect">
            <a:avLst/>
          </a:prstGeom>
          <a:solidFill>
            <a:srgbClr val="FFFFFF"/>
          </a:solidFill>
          <a:ln w="25400">
            <a:solidFill>
              <a:srgbClr val="E27425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389120" y="182880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800" dirty="0"/>
          </a:p>
        </p:txBody>
      </p:sp>
      <p:sp>
        <p:nvSpPr>
          <p:cNvPr id="11" name="Text 8"/>
          <p:cNvSpPr/>
          <p:nvPr/>
        </p:nvSpPr>
        <p:spPr>
          <a:xfrm>
            <a:off x="5120640" y="187452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Nedeni Belirle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4480560" y="2651760"/>
            <a:ext cx="33832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Neden, Ishikawa, FMEA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8138160" y="1645920"/>
            <a:ext cx="3657600" cy="2103120"/>
          </a:xfrm>
          <a:prstGeom prst="rect">
            <a:avLst/>
          </a:prstGeom>
          <a:solidFill>
            <a:srgbClr val="FFFFFF"/>
          </a:solidFill>
          <a:ln w="25400">
            <a:solidFill>
              <a:srgbClr val="E27425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0" y="182880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800" dirty="0"/>
          </a:p>
        </p:txBody>
      </p:sp>
      <p:sp>
        <p:nvSpPr>
          <p:cNvPr id="15" name="Text 12"/>
          <p:cNvSpPr/>
          <p:nvPr/>
        </p:nvSpPr>
        <p:spPr>
          <a:xfrm>
            <a:off x="8961120" y="187452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Benzerlerini Tara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8321040" y="2651760"/>
            <a:ext cx="33832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Başka yerde de olabilir mi?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457200" y="3931920"/>
            <a:ext cx="3657600" cy="2103120"/>
          </a:xfrm>
          <a:prstGeom prst="rect">
            <a:avLst/>
          </a:prstGeom>
          <a:solidFill>
            <a:srgbClr val="FFFFFF"/>
          </a:solidFill>
          <a:ln w="25400">
            <a:solidFill>
              <a:srgbClr val="E27425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48640" y="411480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800" dirty="0"/>
          </a:p>
        </p:txBody>
      </p:sp>
      <p:sp>
        <p:nvSpPr>
          <p:cNvPr id="19" name="Text 16"/>
          <p:cNvSpPr/>
          <p:nvPr/>
        </p:nvSpPr>
        <p:spPr>
          <a:xfrm>
            <a:off x="1280160" y="416052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Eylem Uygula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640080" y="4937760"/>
            <a:ext cx="33832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Kalıcı düzeltici faaliyet</a:t>
            </a:r>
            <a:endParaRPr lang="en-US" sz="1200" dirty="0"/>
          </a:p>
        </p:txBody>
      </p:sp>
      <p:sp>
        <p:nvSpPr>
          <p:cNvPr id="21" name="Shape 18"/>
          <p:cNvSpPr/>
          <p:nvPr/>
        </p:nvSpPr>
        <p:spPr>
          <a:xfrm>
            <a:off x="4297680" y="3931920"/>
            <a:ext cx="3657600" cy="2103120"/>
          </a:xfrm>
          <a:prstGeom prst="rect">
            <a:avLst/>
          </a:prstGeom>
          <a:solidFill>
            <a:srgbClr val="FFFFFF"/>
          </a:solidFill>
          <a:ln w="25400">
            <a:solidFill>
              <a:srgbClr val="E27425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4389120" y="411480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800" dirty="0"/>
          </a:p>
        </p:txBody>
      </p:sp>
      <p:sp>
        <p:nvSpPr>
          <p:cNvPr id="23" name="Text 20"/>
          <p:cNvSpPr/>
          <p:nvPr/>
        </p:nvSpPr>
        <p:spPr>
          <a:xfrm>
            <a:off x="5120640" y="416052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Etkinliği Doğrula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4480560" y="4937760"/>
            <a:ext cx="33832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Tekrar etmediğini kanıtla</a:t>
            </a:r>
            <a:endParaRPr lang="en-US" sz="1200" dirty="0"/>
          </a:p>
        </p:txBody>
      </p:sp>
      <p:sp>
        <p:nvSpPr>
          <p:cNvPr id="25" name="Shape 22"/>
          <p:cNvSpPr/>
          <p:nvPr/>
        </p:nvSpPr>
        <p:spPr>
          <a:xfrm>
            <a:off x="8138160" y="3931920"/>
            <a:ext cx="3657600" cy="2103120"/>
          </a:xfrm>
          <a:prstGeom prst="rect">
            <a:avLst/>
          </a:prstGeom>
          <a:solidFill>
            <a:srgbClr val="FFFFFF"/>
          </a:solidFill>
          <a:ln w="25400">
            <a:solidFill>
              <a:srgbClr val="E27425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8229600" y="411480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2800" dirty="0"/>
          </a:p>
        </p:txBody>
      </p:sp>
      <p:sp>
        <p:nvSpPr>
          <p:cNvPr id="27" name="Text 24"/>
          <p:cNvSpPr/>
          <p:nvPr/>
        </p:nvSpPr>
        <p:spPr>
          <a:xfrm>
            <a:off x="8961120" y="416052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 Güncelle</a:t>
            </a:r>
            <a:endParaRPr lang="en-US" sz="1600" dirty="0"/>
          </a:p>
        </p:txBody>
      </p:sp>
      <p:sp>
        <p:nvSpPr>
          <p:cNvPr id="28" name="Text 25"/>
          <p:cNvSpPr/>
          <p:nvPr/>
        </p:nvSpPr>
        <p:spPr>
          <a:xfrm>
            <a:off x="8321040" y="4937760"/>
            <a:ext cx="33832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Gerekirse SVYS değişikliği</a:t>
            </a:r>
            <a:endParaRPr lang="en-US" sz="1200" dirty="0"/>
          </a:p>
        </p:txBody>
      </p:sp>
      <p:sp>
        <p:nvSpPr>
          <p:cNvPr id="29" name="Text 26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30" name="Text 27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46</a:t>
            </a:r>
            <a:endParaRPr lang="en-US" sz="9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1B3A5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white_orange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645920"/>
            <a:ext cx="365760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20000" dirty="0"/>
          </a:p>
        </p:txBody>
      </p:sp>
      <p:sp>
        <p:nvSpPr>
          <p:cNvPr id="4" name="Shape 1"/>
          <p:cNvSpPr/>
          <p:nvPr/>
        </p:nvSpPr>
        <p:spPr>
          <a:xfrm>
            <a:off x="4297680" y="2011680"/>
            <a:ext cx="45720" cy="2560320"/>
          </a:xfrm>
          <a:prstGeom prst="rect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572000" y="2194560"/>
            <a:ext cx="7315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Sektörel Uygulamalar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4572000" y="347472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BFB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Gıda, kimya, tekstil, otel, hastane, ofis, veri merkezi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457200" y="64922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FB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·  TS ISO 46001:2021</a:t>
            </a:r>
            <a:endParaRPr lang="en-US" sz="9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14.1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Sektörel Uygulama – Gıda ve İçecek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457200" y="1554480"/>
            <a:ext cx="68580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Tipik yoğunluk: 2-15 m³/ton ürün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CIP optimizasyonu (counter-flow yıkama)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 ön temizlik + düşük debili son durulama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Buhar yoğuşma suyu geri kazanımı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Soğutma kulesi konsantrasyon döngüsü artırımı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Atık su deşarjı – kademeli arıtım + geri kazanım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HACCP entegrasyonu – hijyen riski yaratmamak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7772400" y="1554480"/>
            <a:ext cx="3931920" cy="4572000"/>
          </a:xfrm>
          <a:prstGeom prst="rect">
            <a:avLst/>
          </a:prstGeom>
          <a:solidFill>
            <a:srgbClr val="F4F6F9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909560" y="169164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Beklenen Kazanım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7909560" y="2286000"/>
            <a:ext cx="3657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%20-40</a:t>
            </a:r>
            <a:endParaRPr lang="en-US" sz="6000" dirty="0"/>
          </a:p>
        </p:txBody>
      </p:sp>
      <p:sp>
        <p:nvSpPr>
          <p:cNvPr id="9" name="Text 6"/>
          <p:cNvSpPr/>
          <p:nvPr/>
        </p:nvSpPr>
        <p:spPr>
          <a:xfrm>
            <a:off x="7909560" y="338328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Toplam su tüketiminde sektörel ortalama iyileştirme aralığı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48</a:t>
            </a:r>
            <a:endParaRPr lang="en-US" sz="9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14.6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Sektörel Uygulama – Otel ve Konaklama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457200" y="1554480"/>
            <a:ext cx="68580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Gösterge: m³/dolu oda-gece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Misafir odası %60-70 toplam tüketim payı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Düşük akışlı duş, perlatör, çift kademeli klozet, sensörlü musluk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Havlu/çarşaf yeniden kullanım programı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Çamaşırhanede ozon teknolojisi + geri dönüşüm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Damla sulama, akıllı peyzaj kontrolörleri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Havuz örtüsü, filtre geri yıkama suyu kazanımı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7772400" y="1554480"/>
            <a:ext cx="3931920" cy="4572000"/>
          </a:xfrm>
          <a:prstGeom prst="rect">
            <a:avLst/>
          </a:prstGeom>
          <a:solidFill>
            <a:srgbClr val="F4F6F9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909560" y="169164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Tipik SVG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7909560" y="2286000"/>
            <a:ext cx="3657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0.4 – 1.2</a:t>
            </a:r>
            <a:endParaRPr lang="en-US" sz="4800" dirty="0"/>
          </a:p>
        </p:txBody>
      </p:sp>
      <p:sp>
        <p:nvSpPr>
          <p:cNvPr id="9" name="Text 6"/>
          <p:cNvSpPr/>
          <p:nvPr/>
        </p:nvSpPr>
        <p:spPr>
          <a:xfrm>
            <a:off x="7909560" y="310896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m³ / dolu oda-gece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7909560" y="356616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(Sektör en iyi uygulama &lt; 0.4)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49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1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Akışı – 2. Gün</a:t>
            </a:r>
            <a:endParaRPr lang="en-US" sz="30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54480"/>
          <a:ext cx="914400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941832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Saat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Konu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09:00 – 10:30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Madde 7 (Destek) – Kaynak, yetkinlik, iletişim, dokümante bilgi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10:30 – 10:45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10:45 – 12:30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Madde 8 (İşletim) + Su dengesi atölyesi (Ek C formülleri)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12:30 – 13:30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Öğle arası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13:30 – 15:00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Madde 9 (Performans) + Madde 10 (İyileştirme)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15:00 – 15:15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15:15 – 16:15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İç tetkik simülasyonu + Belgelendirme süreci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16:15 – 17:00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Değerlendirme sınavı, kapanış, sertifika töreni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7" name="Text 3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15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Senaryo (Standart Ek B) – Bakışta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457200" y="1645920"/>
            <a:ext cx="2651760" cy="2103120"/>
          </a:xfrm>
          <a:prstGeom prst="rect">
            <a:avLst/>
          </a:prstGeom>
          <a:solidFill>
            <a:srgbClr val="FFFFFF"/>
          </a:solidFill>
          <a:ln w="19050">
            <a:solidFill>
              <a:srgbClr val="1F3864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1554480" y="1783080"/>
            <a:ext cx="457200" cy="45720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554480" y="17830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548640" y="233172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Optimizasyonu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548640" y="2880360"/>
            <a:ext cx="246888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Aynı suyla %37,5 daha fazla üretim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3291840" y="1645920"/>
            <a:ext cx="2651760" cy="2103120"/>
          </a:xfrm>
          <a:prstGeom prst="rect">
            <a:avLst/>
          </a:prstGeom>
          <a:solidFill>
            <a:srgbClr val="FFFFFF"/>
          </a:solidFill>
          <a:ln w="19050">
            <a:solidFill>
              <a:srgbClr val="1F3864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389120" y="1783080"/>
            <a:ext cx="457200" cy="45720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389120" y="17830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3383280" y="233172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Ayrıştırma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3383280" y="2880360"/>
            <a:ext cx="246888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Daha temiz akışın geri kazanımı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6126480" y="1645920"/>
            <a:ext cx="2651760" cy="2103120"/>
          </a:xfrm>
          <a:prstGeom prst="rect">
            <a:avLst/>
          </a:prstGeom>
          <a:solidFill>
            <a:srgbClr val="FFFFFF"/>
          </a:solidFill>
          <a:ln w="19050">
            <a:solidFill>
              <a:srgbClr val="1F3864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7223760" y="1783080"/>
            <a:ext cx="457200" cy="45720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223760" y="17830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8" name="Text 15"/>
          <p:cNvSpPr/>
          <p:nvPr/>
        </p:nvSpPr>
        <p:spPr>
          <a:xfrm>
            <a:off x="6217920" y="233172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Suyu Geri Dönüşümü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6217920" y="2880360"/>
            <a:ext cx="246888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%20 ek ürün üretimi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8961120" y="1645920"/>
            <a:ext cx="2651760" cy="2103120"/>
          </a:xfrm>
          <a:prstGeom prst="rect">
            <a:avLst/>
          </a:prstGeom>
          <a:solidFill>
            <a:srgbClr val="FFFFFF"/>
          </a:solidFill>
          <a:ln w="19050">
            <a:solidFill>
              <a:srgbClr val="1F3864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10058400" y="1783080"/>
            <a:ext cx="457200" cy="45720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10058400" y="17830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3" name="Text 20"/>
          <p:cNvSpPr/>
          <p:nvPr/>
        </p:nvSpPr>
        <p:spPr>
          <a:xfrm>
            <a:off x="9052560" y="233172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Dışı Geri Dönüşüm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9052560" y="2880360"/>
            <a:ext cx="246888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Blöf + yıkayıcı %60-70 geri kazanım</a:t>
            </a:r>
            <a:endParaRPr lang="en-US" sz="1100" dirty="0"/>
          </a:p>
        </p:txBody>
      </p:sp>
      <p:sp>
        <p:nvSpPr>
          <p:cNvPr id="25" name="Shape 22"/>
          <p:cNvSpPr/>
          <p:nvPr/>
        </p:nvSpPr>
        <p:spPr>
          <a:xfrm>
            <a:off x="457200" y="3931920"/>
            <a:ext cx="2651760" cy="2103120"/>
          </a:xfrm>
          <a:prstGeom prst="rect">
            <a:avLst/>
          </a:prstGeom>
          <a:solidFill>
            <a:srgbClr val="FFFFFF"/>
          </a:solidFill>
          <a:ln w="19050">
            <a:solidFill>
              <a:srgbClr val="1F3864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1554480" y="4069080"/>
            <a:ext cx="457200" cy="45720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1554480" y="40690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28" name="Text 25"/>
          <p:cNvSpPr/>
          <p:nvPr/>
        </p:nvSpPr>
        <p:spPr>
          <a:xfrm>
            <a:off x="548640" y="461772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Seçenek Su</a:t>
            </a:r>
            <a:endParaRPr lang="en-US" sz="1200" dirty="0"/>
          </a:p>
        </p:txBody>
      </p:sp>
      <p:sp>
        <p:nvSpPr>
          <p:cNvPr id="29" name="Text 26"/>
          <p:cNvSpPr/>
          <p:nvPr/>
        </p:nvSpPr>
        <p:spPr>
          <a:xfrm>
            <a:off x="548640" y="5166360"/>
            <a:ext cx="246888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İçme yerine yağmur/deniz/yoğuşma</a:t>
            </a:r>
            <a:endParaRPr lang="en-US" sz="1100" dirty="0"/>
          </a:p>
        </p:txBody>
      </p:sp>
      <p:sp>
        <p:nvSpPr>
          <p:cNvPr id="30" name="Shape 27"/>
          <p:cNvSpPr/>
          <p:nvPr/>
        </p:nvSpPr>
        <p:spPr>
          <a:xfrm>
            <a:off x="3291840" y="3931920"/>
            <a:ext cx="2651760" cy="2103120"/>
          </a:xfrm>
          <a:prstGeom prst="rect">
            <a:avLst/>
          </a:prstGeom>
          <a:solidFill>
            <a:srgbClr val="FFFFFF"/>
          </a:solidFill>
          <a:ln w="19050">
            <a:solidFill>
              <a:srgbClr val="1F3864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4389120" y="4069080"/>
            <a:ext cx="457200" cy="45720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4389120" y="40690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800" dirty="0"/>
          </a:p>
        </p:txBody>
      </p:sp>
      <p:sp>
        <p:nvSpPr>
          <p:cNvPr id="33" name="Text 30"/>
          <p:cNvSpPr/>
          <p:nvPr/>
        </p:nvSpPr>
        <p:spPr>
          <a:xfrm>
            <a:off x="3383280" y="461772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Verimli Armatür</a:t>
            </a:r>
            <a:endParaRPr lang="en-US" sz="1200" dirty="0"/>
          </a:p>
        </p:txBody>
      </p:sp>
      <p:sp>
        <p:nvSpPr>
          <p:cNvPr id="34" name="Text 31"/>
          <p:cNvSpPr/>
          <p:nvPr/>
        </p:nvSpPr>
        <p:spPr>
          <a:xfrm>
            <a:off x="3383280" y="5166360"/>
            <a:ext cx="246888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Sanitasyon %15 düşüş</a:t>
            </a:r>
            <a:endParaRPr lang="en-US" sz="1100" dirty="0"/>
          </a:p>
        </p:txBody>
      </p:sp>
      <p:sp>
        <p:nvSpPr>
          <p:cNvPr id="35" name="Shape 32"/>
          <p:cNvSpPr/>
          <p:nvPr/>
        </p:nvSpPr>
        <p:spPr>
          <a:xfrm>
            <a:off x="6126480" y="3931920"/>
            <a:ext cx="2651760" cy="2103120"/>
          </a:xfrm>
          <a:prstGeom prst="rect">
            <a:avLst/>
          </a:prstGeom>
          <a:solidFill>
            <a:srgbClr val="FFFFFF"/>
          </a:solidFill>
          <a:ln w="19050">
            <a:solidFill>
              <a:srgbClr val="1F3864"/>
            </a:solidFill>
            <a:prstDash val="solid"/>
          </a:ln>
        </p:spPr>
      </p:sp>
      <p:sp>
        <p:nvSpPr>
          <p:cNvPr id="36" name="Shape 33"/>
          <p:cNvSpPr/>
          <p:nvPr/>
        </p:nvSpPr>
        <p:spPr>
          <a:xfrm>
            <a:off x="7223760" y="4069080"/>
            <a:ext cx="457200" cy="45720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7223760" y="40690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800" dirty="0"/>
          </a:p>
        </p:txBody>
      </p:sp>
      <p:sp>
        <p:nvSpPr>
          <p:cNvPr id="38" name="Text 35"/>
          <p:cNvSpPr/>
          <p:nvPr/>
        </p:nvSpPr>
        <p:spPr>
          <a:xfrm>
            <a:off x="6217920" y="461772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Soğutma Kulesi Optimizasyonu</a:t>
            </a:r>
            <a:endParaRPr lang="en-US" sz="1200" dirty="0"/>
          </a:p>
        </p:txBody>
      </p:sp>
      <p:sp>
        <p:nvSpPr>
          <p:cNvPr id="39" name="Text 36"/>
          <p:cNvSpPr/>
          <p:nvPr/>
        </p:nvSpPr>
        <p:spPr>
          <a:xfrm>
            <a:off x="6217920" y="5166360"/>
            <a:ext cx="246888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Akıntı giderici, VFD, blöf geri kazanım</a:t>
            </a:r>
            <a:endParaRPr lang="en-US" sz="1100" dirty="0"/>
          </a:p>
        </p:txBody>
      </p:sp>
      <p:sp>
        <p:nvSpPr>
          <p:cNvPr id="40" name="Shape 37"/>
          <p:cNvSpPr/>
          <p:nvPr/>
        </p:nvSpPr>
        <p:spPr>
          <a:xfrm>
            <a:off x="8961120" y="3931920"/>
            <a:ext cx="2651760" cy="2103120"/>
          </a:xfrm>
          <a:prstGeom prst="rect">
            <a:avLst/>
          </a:prstGeom>
          <a:solidFill>
            <a:srgbClr val="FFFFFF"/>
          </a:solidFill>
          <a:ln w="19050">
            <a:solidFill>
              <a:srgbClr val="1F3864"/>
            </a:solidFill>
            <a:prstDash val="solid"/>
          </a:ln>
        </p:spPr>
      </p:sp>
      <p:sp>
        <p:nvSpPr>
          <p:cNvPr id="41" name="Shape 38"/>
          <p:cNvSpPr/>
          <p:nvPr/>
        </p:nvSpPr>
        <p:spPr>
          <a:xfrm>
            <a:off x="10058400" y="4069080"/>
            <a:ext cx="457200" cy="45720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10058400" y="40690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800" dirty="0"/>
          </a:p>
        </p:txBody>
      </p:sp>
      <p:sp>
        <p:nvSpPr>
          <p:cNvPr id="43" name="Text 40"/>
          <p:cNvSpPr/>
          <p:nvPr/>
        </p:nvSpPr>
        <p:spPr>
          <a:xfrm>
            <a:off x="9052560" y="461772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Akıllı Sulama</a:t>
            </a:r>
            <a:endParaRPr lang="en-US" sz="1200" dirty="0"/>
          </a:p>
        </p:txBody>
      </p:sp>
      <p:sp>
        <p:nvSpPr>
          <p:cNvPr id="44" name="Text 41"/>
          <p:cNvSpPr/>
          <p:nvPr/>
        </p:nvSpPr>
        <p:spPr>
          <a:xfrm>
            <a:off x="9052560" y="5166360"/>
            <a:ext cx="246888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Dış mekan suyu %16-24 azalış</a:t>
            </a:r>
            <a:endParaRPr lang="en-US" sz="1100" dirty="0"/>
          </a:p>
        </p:txBody>
      </p:sp>
      <p:sp>
        <p:nvSpPr>
          <p:cNvPr id="45" name="Text 42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46" name="Text 43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</a:t>
            </a:r>
            <a:endParaRPr lang="en-US" sz="9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1B3A5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white_orange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645920"/>
            <a:ext cx="365760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20000" dirty="0"/>
          </a:p>
        </p:txBody>
      </p:sp>
      <p:sp>
        <p:nvSpPr>
          <p:cNvPr id="4" name="Shape 1"/>
          <p:cNvSpPr/>
          <p:nvPr/>
        </p:nvSpPr>
        <p:spPr>
          <a:xfrm>
            <a:off x="4297680" y="2011680"/>
            <a:ext cx="45720" cy="2560320"/>
          </a:xfrm>
          <a:prstGeom prst="rect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572000" y="2194560"/>
            <a:ext cx="7315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&amp; Tetkik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4572000" y="347472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BFB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TÜRKAK çerçevesi ve ISO 19011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457200" y="64922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FB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·  TS ISO 46001:2021</a:t>
            </a:r>
            <a:endParaRPr lang="en-US" sz="9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16.1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457200" y="1645920"/>
            <a:ext cx="457200" cy="45720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57200" y="16459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1097280" y="1691640"/>
            <a:ext cx="10515600" cy="365760"/>
          </a:xfrm>
          <a:prstGeom prst="rect">
            <a:avLst/>
          </a:prstGeom>
          <a:solidFill>
            <a:srgbClr val="F4F6F9"/>
          </a:solidFill>
          <a:ln w="12700">
            <a:solidFill>
              <a:srgbClr val="BFBFB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280160" y="1691640"/>
            <a:ext cx="10241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Başvuru &amp; Sözleşme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457200" y="2286000"/>
            <a:ext cx="457200" cy="45720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57200" y="22860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1097280" y="2331720"/>
            <a:ext cx="10515600" cy="365760"/>
          </a:xfrm>
          <a:prstGeom prst="rect">
            <a:avLst/>
          </a:prstGeom>
          <a:solidFill>
            <a:srgbClr val="F4F6F9"/>
          </a:solidFill>
          <a:ln w="12700">
            <a:solidFill>
              <a:srgbClr val="BFBFB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280160" y="2331720"/>
            <a:ext cx="10241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1: Doküman İncelemesi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457200" y="2926080"/>
            <a:ext cx="457200" cy="45720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7200" y="29260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1097280" y="2971800"/>
            <a:ext cx="10515600" cy="365760"/>
          </a:xfrm>
          <a:prstGeom prst="rect">
            <a:avLst/>
          </a:prstGeom>
          <a:solidFill>
            <a:srgbClr val="F4F6F9"/>
          </a:solidFill>
          <a:ln w="12700">
            <a:solidFill>
              <a:srgbClr val="BFBFB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280160" y="2971800"/>
            <a:ext cx="10241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2: Saha Tetkiki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457200" y="3566160"/>
            <a:ext cx="457200" cy="45720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" y="35661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1097280" y="3611880"/>
            <a:ext cx="10515600" cy="365760"/>
          </a:xfrm>
          <a:prstGeom prst="rect">
            <a:avLst/>
          </a:prstGeom>
          <a:solidFill>
            <a:srgbClr val="F4F6F9"/>
          </a:solidFill>
          <a:ln w="12700">
            <a:solidFill>
              <a:srgbClr val="BFBFBF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280160" y="3611880"/>
            <a:ext cx="10241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Düzeltici Faaliyet Takibi</a:t>
            </a:r>
            <a:endParaRPr lang="en-US" sz="1400" dirty="0"/>
          </a:p>
        </p:txBody>
      </p:sp>
      <p:sp>
        <p:nvSpPr>
          <p:cNvPr id="21" name="Shape 18"/>
          <p:cNvSpPr/>
          <p:nvPr/>
        </p:nvSpPr>
        <p:spPr>
          <a:xfrm>
            <a:off x="457200" y="4206240"/>
            <a:ext cx="457200" cy="45720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457200" y="42062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1097280" y="4251960"/>
            <a:ext cx="10515600" cy="365760"/>
          </a:xfrm>
          <a:prstGeom prst="rect">
            <a:avLst/>
          </a:prstGeom>
          <a:solidFill>
            <a:srgbClr val="F4F6F9"/>
          </a:solidFill>
          <a:ln w="12700">
            <a:solidFill>
              <a:srgbClr val="BFBFBF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1280160" y="4251960"/>
            <a:ext cx="10241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 Kararı (3 yıl)</a:t>
            </a:r>
            <a:endParaRPr lang="en-US" sz="1400" dirty="0"/>
          </a:p>
        </p:txBody>
      </p:sp>
      <p:sp>
        <p:nvSpPr>
          <p:cNvPr id="25" name="Shape 22"/>
          <p:cNvSpPr/>
          <p:nvPr/>
        </p:nvSpPr>
        <p:spPr>
          <a:xfrm>
            <a:off x="457200" y="4846320"/>
            <a:ext cx="457200" cy="45720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457200" y="48463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600" dirty="0"/>
          </a:p>
        </p:txBody>
      </p:sp>
      <p:sp>
        <p:nvSpPr>
          <p:cNvPr id="27" name="Shape 24"/>
          <p:cNvSpPr/>
          <p:nvPr/>
        </p:nvSpPr>
        <p:spPr>
          <a:xfrm>
            <a:off x="1097280" y="4892040"/>
            <a:ext cx="10515600" cy="365760"/>
          </a:xfrm>
          <a:prstGeom prst="rect">
            <a:avLst/>
          </a:prstGeom>
          <a:solidFill>
            <a:srgbClr val="F4F6F9"/>
          </a:solidFill>
          <a:ln w="12700">
            <a:solidFill>
              <a:srgbClr val="BFBFBF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1280160" y="4892040"/>
            <a:ext cx="10241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Yıllık Gözetim Tetkikleri</a:t>
            </a:r>
            <a:endParaRPr lang="en-US" sz="1400" dirty="0"/>
          </a:p>
        </p:txBody>
      </p:sp>
      <p:sp>
        <p:nvSpPr>
          <p:cNvPr id="29" name="Shape 26"/>
          <p:cNvSpPr/>
          <p:nvPr/>
        </p:nvSpPr>
        <p:spPr>
          <a:xfrm>
            <a:off x="457200" y="5486400"/>
            <a:ext cx="457200" cy="45720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457200" y="54864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600" dirty="0"/>
          </a:p>
        </p:txBody>
      </p:sp>
      <p:sp>
        <p:nvSpPr>
          <p:cNvPr id="31" name="Shape 28"/>
          <p:cNvSpPr/>
          <p:nvPr/>
        </p:nvSpPr>
        <p:spPr>
          <a:xfrm>
            <a:off x="1097280" y="5532120"/>
            <a:ext cx="10515600" cy="365760"/>
          </a:xfrm>
          <a:prstGeom prst="rect">
            <a:avLst/>
          </a:prstGeom>
          <a:solidFill>
            <a:srgbClr val="F4F6F9"/>
          </a:solidFill>
          <a:ln w="12700">
            <a:solidFill>
              <a:srgbClr val="BFBFBF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1280160" y="5532120"/>
            <a:ext cx="10241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Yeniden Belgelendirme</a:t>
            </a:r>
            <a:endParaRPr lang="en-US" sz="1400" dirty="0"/>
          </a:p>
        </p:txBody>
      </p:sp>
      <p:sp>
        <p:nvSpPr>
          <p:cNvPr id="33" name="Shape 30"/>
          <p:cNvSpPr/>
          <p:nvPr/>
        </p:nvSpPr>
        <p:spPr>
          <a:xfrm>
            <a:off x="457200" y="6126480"/>
            <a:ext cx="73152" cy="457200"/>
          </a:xfrm>
          <a:prstGeom prst="rect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34" name="Shape 31"/>
          <p:cNvSpPr/>
          <p:nvPr/>
        </p:nvSpPr>
        <p:spPr>
          <a:xfrm>
            <a:off x="530352" y="6126480"/>
            <a:ext cx="11173968" cy="457200"/>
          </a:xfrm>
          <a:prstGeom prst="rect">
            <a:avLst/>
          </a:prstGeom>
          <a:solidFill>
            <a:srgbClr val="F4F6F9"/>
          </a:solidFill>
          <a:ln w="12700">
            <a:solidFill>
              <a:srgbClr val="F4F6F9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685800" y="6217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Akreditasyon: </a:t>
            </a:r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Türkiye'de TÜRKAK; uluslararası alanda IAF-MLA tanınırlığı esastır.</a:t>
            </a:r>
            <a:endParaRPr lang="en-US" sz="1300" dirty="0"/>
          </a:p>
        </p:txBody>
      </p:sp>
      <p:sp>
        <p:nvSpPr>
          <p:cNvPr id="36" name="Text 33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37" name="Text 34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52</a:t>
            </a:r>
            <a:endParaRPr lang="en-US" sz="9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20.6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Atölye – İç Tetkik Simülasyonu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457200" y="1554480"/>
            <a:ext cx="109728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Süre: 90 dakika  •  Grup: 3 kişilik tetkikçi takımları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Senaryo: “Üretim Tesisi A – Madde 6.2.4 Su Kullanımı İncelemesi” tetkik ediliyor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1: Soru listesi hazırla (10-15 soru)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2: Tetkik edilen rol oyununda görüşme yapın, kanıt toplayın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3: Bulguları sınıflandırın (Majör / Minör / Gözlem / Fırsat)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4: Mini tetkik raporu (1 sayfa) yazın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5: Grupların raporu birbiriyle karşılaştırılır ve değerlendirilir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53</a:t>
            </a:r>
            <a:endParaRPr lang="en-US" sz="9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1B3A5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white_orange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645920"/>
            <a:ext cx="365760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20000" dirty="0"/>
          </a:p>
        </p:txBody>
      </p:sp>
      <p:sp>
        <p:nvSpPr>
          <p:cNvPr id="4" name="Shape 1"/>
          <p:cNvSpPr/>
          <p:nvPr/>
        </p:nvSpPr>
        <p:spPr>
          <a:xfrm>
            <a:off x="4297680" y="2011680"/>
            <a:ext cx="45720" cy="2560320"/>
          </a:xfrm>
          <a:prstGeom prst="rect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572000" y="2194560"/>
            <a:ext cx="7315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Mevzuat ve Yol Haritası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4572000" y="347472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BFB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Türkiye uyumu ve 12 aylık uygulama planı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457200" y="64922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FB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·  TS ISO 46001:2021</a:t>
            </a:r>
            <a:endParaRPr lang="en-US" sz="9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17.1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Türkiye Su Mevzuatı (Özet)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457200" y="155448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2872 sayılı Çevre Kanunu – ana çerçeve yasa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 Kirliliği Kontrolü Yönetmeliği – sektörel deşarj standartları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Kentsel Atıksu Arıtımı Yönetmeliği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 Havzalarının Korunması ve Yönetim Planları Yönetmeliği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Yer altı Sularının Kirlenmeye Karşı Korunması Yönetmeliği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Kullanılmış Suların Yeniden Kullanılması Tebliği (tarımsal sulama)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İçme-Kullanma Suyu Kayıplarının Kontrolü Yönetmeliği (belediyeler)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Sanayide Su Verimliliği Strateji Belgesi ve Eylem Planı (Sanayi Bakanlığı)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 Kanunu Taslağı – ilerleyen dönemde uyum gereklilikleri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</a:t>
            </a:r>
            <a:endParaRPr lang="en-US" sz="9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18.1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Aylık Uygulama Yol Haritası</a:t>
            </a:r>
            <a:endParaRPr lang="en-US" sz="3000" dirty="0"/>
          </a:p>
        </p:txBody>
      </p:sp>
      <p:graphicFrame>
        <p:nvGraphicFramePr>
          <p:cNvPr id="5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54480"/>
          <a:ext cx="9144000" cy="914400"/>
        </p:xfrm>
        <a:graphic>
          <a:graphicData uri="http://schemas.openxmlformats.org/drawingml/2006/table">
            <a:tbl>
              <a:tblPr/>
              <a:tblGrid>
                <a:gridCol w="1371600"/>
                <a:gridCol w="987552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Ay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Aşama / Eylem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Ay 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Üst yönetim taahhüdü, ekip oluşturma, eğitim (16 saat)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Ay 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Bağlam analizi (PESTEL/SWOT), ilgili taraflar matrisi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Ay 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Kapsam belirleme, politika taslağı, kaynak planı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Ay 4-5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 kullanımı incelemesi (sayaç dahil), su dengesi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Ay 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TFG, SVG, TSVG belirleme; risk/fırsat değerlendirmesi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Ay 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Hedefler, eylem planları, su verimliliği yönetim planı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Ay 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Dokümante bilgi setinin tamamlanması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Ay 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Eğitim, farkındalık, iletişim; tedarik kriterleri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Ay 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İzleme/ölçüm devreye alma, uyum değerlendirmesi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Ay 11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İç tetkik, DF planı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Ay 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YGG, DF tamamlama, belgelendirme başvurusu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7" name="Text 3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56</a:t>
            </a:r>
            <a:endParaRPr lang="en-US" sz="9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bg>
      <p:bgPr>
        <a:solidFill>
          <a:srgbClr val="1B3A5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white_orange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645920"/>
            <a:ext cx="365760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20000" dirty="0"/>
          </a:p>
        </p:txBody>
      </p:sp>
      <p:sp>
        <p:nvSpPr>
          <p:cNvPr id="4" name="Shape 1"/>
          <p:cNvSpPr/>
          <p:nvPr/>
        </p:nvSpPr>
        <p:spPr>
          <a:xfrm>
            <a:off x="4297680" y="2011680"/>
            <a:ext cx="45720" cy="2560320"/>
          </a:xfrm>
          <a:prstGeom prst="rect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572000" y="2194560"/>
            <a:ext cx="7315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Rolü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4572000" y="347472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BFB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Sistem; her birimizin günlük katkısıyla yaşar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457200" y="64922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FB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·  TS ISO 46001:2021</a:t>
            </a:r>
            <a:endParaRPr lang="en-US" sz="9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19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SVYS'deki Rolüm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457200" y="1645920"/>
            <a:ext cx="2651760" cy="2103120"/>
          </a:xfrm>
          <a:prstGeom prst="rect">
            <a:avLst/>
          </a:prstGeom>
          <a:solidFill>
            <a:srgbClr val="F4F6F9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1463040" y="1828800"/>
            <a:ext cx="640080" cy="64008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463040" y="18288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548640" y="256032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Politikayı Bil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548640" y="2971800"/>
            <a:ext cx="246888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Hedefler ve katkım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3291840" y="1645920"/>
            <a:ext cx="2651760" cy="2103120"/>
          </a:xfrm>
          <a:prstGeom prst="rect">
            <a:avLst/>
          </a:prstGeom>
          <a:solidFill>
            <a:srgbClr val="F4F6F9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297680" y="1828800"/>
            <a:ext cx="640080" cy="64008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297680" y="18288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200" dirty="0"/>
          </a:p>
        </p:txBody>
      </p:sp>
      <p:sp>
        <p:nvSpPr>
          <p:cNvPr id="13" name="Text 10"/>
          <p:cNvSpPr/>
          <p:nvPr/>
        </p:nvSpPr>
        <p:spPr>
          <a:xfrm>
            <a:off x="3383280" y="256032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Süreçlerini Tanı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3383280" y="2971800"/>
            <a:ext cx="246888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 nereden giriyor/çıkıyor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6126480" y="1645920"/>
            <a:ext cx="2651760" cy="2103120"/>
          </a:xfrm>
          <a:prstGeom prst="rect">
            <a:avLst/>
          </a:prstGeom>
          <a:solidFill>
            <a:srgbClr val="F4F6F9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7132320" y="1828800"/>
            <a:ext cx="640080" cy="64008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132320" y="18288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200" dirty="0"/>
          </a:p>
        </p:txBody>
      </p:sp>
      <p:sp>
        <p:nvSpPr>
          <p:cNvPr id="18" name="Text 15"/>
          <p:cNvSpPr/>
          <p:nvPr/>
        </p:nvSpPr>
        <p:spPr>
          <a:xfrm>
            <a:off x="6217920" y="256032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Sızıntıyı Bildir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217920" y="2971800"/>
            <a:ext cx="246888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damla = 7.000 L/yıl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8961120" y="1645920"/>
            <a:ext cx="2651760" cy="2103120"/>
          </a:xfrm>
          <a:prstGeom prst="rect">
            <a:avLst/>
          </a:prstGeom>
          <a:solidFill>
            <a:srgbClr val="F4F6F9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9966960" y="1828800"/>
            <a:ext cx="640080" cy="64008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966960" y="18288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200" dirty="0"/>
          </a:p>
        </p:txBody>
      </p:sp>
      <p:sp>
        <p:nvSpPr>
          <p:cNvPr id="23" name="Text 20"/>
          <p:cNvSpPr/>
          <p:nvPr/>
        </p:nvSpPr>
        <p:spPr>
          <a:xfrm>
            <a:off x="9052560" y="256032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Belgelendirilmiş Bilgi</a:t>
            </a:r>
            <a:endParaRPr lang="en-US" sz="1300" dirty="0"/>
          </a:p>
        </p:txBody>
      </p:sp>
      <p:sp>
        <p:nvSpPr>
          <p:cNvPr id="24" name="Text 21"/>
          <p:cNvSpPr/>
          <p:nvPr/>
        </p:nvSpPr>
        <p:spPr>
          <a:xfrm>
            <a:off x="9052560" y="2971800"/>
            <a:ext cx="246888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Doğru, anlık kayıt</a:t>
            </a:r>
            <a:endParaRPr lang="en-US" sz="1100" dirty="0"/>
          </a:p>
        </p:txBody>
      </p:sp>
      <p:sp>
        <p:nvSpPr>
          <p:cNvPr id="25" name="Shape 22"/>
          <p:cNvSpPr/>
          <p:nvPr/>
        </p:nvSpPr>
        <p:spPr>
          <a:xfrm>
            <a:off x="457200" y="3931920"/>
            <a:ext cx="2651760" cy="2103120"/>
          </a:xfrm>
          <a:prstGeom prst="rect">
            <a:avLst/>
          </a:prstGeom>
          <a:solidFill>
            <a:srgbClr val="F4F6F9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1463040" y="4114800"/>
            <a:ext cx="640080" cy="64008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1463040" y="41148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200" dirty="0"/>
          </a:p>
        </p:txBody>
      </p:sp>
      <p:sp>
        <p:nvSpPr>
          <p:cNvPr id="28" name="Text 25"/>
          <p:cNvSpPr/>
          <p:nvPr/>
        </p:nvSpPr>
        <p:spPr>
          <a:xfrm>
            <a:off x="548640" y="484632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548640" y="5257800"/>
            <a:ext cx="246888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düşünmek</a:t>
            </a:r>
            <a:endParaRPr lang="en-US" sz="1100" dirty="0"/>
          </a:p>
        </p:txBody>
      </p:sp>
      <p:sp>
        <p:nvSpPr>
          <p:cNvPr id="30" name="Shape 27"/>
          <p:cNvSpPr/>
          <p:nvPr/>
        </p:nvSpPr>
        <p:spPr>
          <a:xfrm>
            <a:off x="3291840" y="3931920"/>
            <a:ext cx="2651760" cy="2103120"/>
          </a:xfrm>
          <a:prstGeom prst="rect">
            <a:avLst/>
          </a:prstGeom>
          <a:solidFill>
            <a:srgbClr val="F4F6F9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4297680" y="4114800"/>
            <a:ext cx="640080" cy="64008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4297680" y="41148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2200" dirty="0"/>
          </a:p>
        </p:txBody>
      </p:sp>
      <p:sp>
        <p:nvSpPr>
          <p:cNvPr id="33" name="Text 30"/>
          <p:cNvSpPr/>
          <p:nvPr/>
        </p:nvSpPr>
        <p:spPr>
          <a:xfrm>
            <a:off x="3383280" y="484632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 Odaklılığı</a:t>
            </a:r>
            <a:endParaRPr lang="en-US" sz="1300" dirty="0"/>
          </a:p>
        </p:txBody>
      </p:sp>
      <p:sp>
        <p:nvSpPr>
          <p:cNvPr id="34" name="Text 31"/>
          <p:cNvSpPr/>
          <p:nvPr/>
        </p:nvSpPr>
        <p:spPr>
          <a:xfrm>
            <a:off x="3383280" y="5257800"/>
            <a:ext cx="246888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ve dış müşteri</a:t>
            </a:r>
            <a:endParaRPr lang="en-US" sz="1100" dirty="0"/>
          </a:p>
        </p:txBody>
      </p:sp>
      <p:sp>
        <p:nvSpPr>
          <p:cNvPr id="35" name="Shape 32"/>
          <p:cNvSpPr/>
          <p:nvPr/>
        </p:nvSpPr>
        <p:spPr>
          <a:xfrm>
            <a:off x="6126480" y="3931920"/>
            <a:ext cx="2651760" cy="2103120"/>
          </a:xfrm>
          <a:prstGeom prst="rect">
            <a:avLst/>
          </a:prstGeom>
          <a:solidFill>
            <a:srgbClr val="F4F6F9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36" name="Shape 33"/>
          <p:cNvSpPr/>
          <p:nvPr/>
        </p:nvSpPr>
        <p:spPr>
          <a:xfrm>
            <a:off x="7132320" y="4114800"/>
            <a:ext cx="640080" cy="64008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7132320" y="41148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2200" dirty="0"/>
          </a:p>
        </p:txBody>
      </p:sp>
      <p:sp>
        <p:nvSpPr>
          <p:cNvPr id="38" name="Text 35"/>
          <p:cNvSpPr/>
          <p:nvPr/>
        </p:nvSpPr>
        <p:spPr>
          <a:xfrm>
            <a:off x="6217920" y="484632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Öğren</a:t>
            </a:r>
            <a:endParaRPr lang="en-US" sz="1300" dirty="0"/>
          </a:p>
        </p:txBody>
      </p:sp>
      <p:sp>
        <p:nvSpPr>
          <p:cNvPr id="39" name="Text 36"/>
          <p:cNvSpPr/>
          <p:nvPr/>
        </p:nvSpPr>
        <p:spPr>
          <a:xfrm>
            <a:off x="6217920" y="5257800"/>
            <a:ext cx="246888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Eğitime katıl, paylaş</a:t>
            </a:r>
            <a:endParaRPr lang="en-US" sz="1100" dirty="0"/>
          </a:p>
        </p:txBody>
      </p:sp>
      <p:sp>
        <p:nvSpPr>
          <p:cNvPr id="40" name="Shape 37"/>
          <p:cNvSpPr/>
          <p:nvPr/>
        </p:nvSpPr>
        <p:spPr>
          <a:xfrm>
            <a:off x="8961120" y="3931920"/>
            <a:ext cx="2651760" cy="2103120"/>
          </a:xfrm>
          <a:prstGeom prst="rect">
            <a:avLst/>
          </a:prstGeom>
          <a:solidFill>
            <a:srgbClr val="F4F6F9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41" name="Shape 38"/>
          <p:cNvSpPr/>
          <p:nvPr/>
        </p:nvSpPr>
        <p:spPr>
          <a:xfrm>
            <a:off x="9966960" y="4114800"/>
            <a:ext cx="640080" cy="64008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9966960" y="41148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2200" dirty="0"/>
          </a:p>
        </p:txBody>
      </p:sp>
      <p:sp>
        <p:nvSpPr>
          <p:cNvPr id="43" name="Text 40"/>
          <p:cNvSpPr/>
          <p:nvPr/>
        </p:nvSpPr>
        <p:spPr>
          <a:xfrm>
            <a:off x="9052560" y="484632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Tetkike Katkı Sun</a:t>
            </a:r>
            <a:endParaRPr lang="en-US" sz="1300" dirty="0"/>
          </a:p>
        </p:txBody>
      </p:sp>
      <p:sp>
        <p:nvSpPr>
          <p:cNvPr id="44" name="Text 41"/>
          <p:cNvSpPr/>
          <p:nvPr/>
        </p:nvSpPr>
        <p:spPr>
          <a:xfrm>
            <a:off x="9052560" y="5257800"/>
            <a:ext cx="246888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Doğru cevap, açıklık</a:t>
            </a:r>
            <a:endParaRPr lang="en-US" sz="1100" dirty="0"/>
          </a:p>
        </p:txBody>
      </p:sp>
      <p:sp>
        <p:nvSpPr>
          <p:cNvPr id="45" name="Text 42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46" name="Text 43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58</a:t>
            </a:r>
            <a:endParaRPr lang="en-US" sz="9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KAPANIŞ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Mesajlar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457200" y="1554480"/>
            <a:ext cx="502920" cy="50292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57200" y="15544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188720" y="16002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Su; sınırlı, stratejik ve değiştirilemez bir kaynaktır.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57200" y="2331720"/>
            <a:ext cx="502920" cy="50292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7200" y="23317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188720" y="237744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 ISO 46001; “azalt-değiştir-yeniden kullan” yaklaşımıyla suyu sistematik biçimde yönetir.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457200" y="3108960"/>
            <a:ext cx="502920" cy="50292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57200" y="31089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188720" y="315468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Sistem; PYKÖ döngüsüyle yaşar; durağan değil canlı bir yapıdır.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457200" y="3886200"/>
            <a:ext cx="502920" cy="50292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57200" y="38862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1188720" y="393192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Üst yönetimin somut sahipliği olmadan SVYS varlığını sürdürmez.</a:t>
            </a:r>
            <a:endParaRPr lang="en-US" sz="1500" dirty="0"/>
          </a:p>
        </p:txBody>
      </p:sp>
      <p:sp>
        <p:nvSpPr>
          <p:cNvPr id="17" name="Shape 14"/>
          <p:cNvSpPr/>
          <p:nvPr/>
        </p:nvSpPr>
        <p:spPr>
          <a:xfrm>
            <a:off x="457200" y="4663440"/>
            <a:ext cx="502920" cy="50292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" y="46634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1188720" y="470916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 dengesi, gösterge ve hedef olmadan iyileştirme ölçülemez.</a:t>
            </a:r>
            <a:endParaRPr lang="en-US" sz="1500" dirty="0"/>
          </a:p>
        </p:txBody>
      </p:sp>
      <p:sp>
        <p:nvSpPr>
          <p:cNvPr id="20" name="Shape 17"/>
          <p:cNvSpPr/>
          <p:nvPr/>
        </p:nvSpPr>
        <p:spPr>
          <a:xfrm>
            <a:off x="457200" y="5440680"/>
            <a:ext cx="502920" cy="50292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57200" y="54406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1188720" y="54864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iyileştirme; bir proje değil, bir kültürdür.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24" name="Text 21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59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B3A5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white_orange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645920"/>
            <a:ext cx="365760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0" dirty="0"/>
          </a:p>
        </p:txBody>
      </p:sp>
      <p:sp>
        <p:nvSpPr>
          <p:cNvPr id="4" name="Shape 1"/>
          <p:cNvSpPr/>
          <p:nvPr/>
        </p:nvSpPr>
        <p:spPr>
          <a:xfrm>
            <a:off x="4297680" y="2011680"/>
            <a:ext cx="45720" cy="2560320"/>
          </a:xfrm>
          <a:prstGeom prst="rect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572000" y="2194560"/>
            <a:ext cx="7315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Suyun Stratejik Önemi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4572000" y="347472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BFB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Küresel su krizi, Türkiye gerçeği ve kuruluş bağlamı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457200" y="64922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FB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·  TS ISO 46001:2021</a:t>
            </a:r>
            <a:endParaRPr lang="en-US" sz="9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KAPANIŞ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Değerlendirme Sınavı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914400" y="1828800"/>
            <a:ext cx="10332720" cy="4114800"/>
          </a:xfrm>
          <a:prstGeom prst="rect">
            <a:avLst/>
          </a:prstGeom>
          <a:solidFill>
            <a:srgbClr val="F4F6F9"/>
          </a:solidFill>
          <a:ln w="25400">
            <a:solidFill>
              <a:srgbClr val="E2742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5074920" y="2103120"/>
            <a:ext cx="2011680" cy="548640"/>
          </a:xfrm>
          <a:prstGeom prst="rect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74920" y="2103120"/>
            <a:ext cx="2011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spc="3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DEĞERLENDİRME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914400" y="2743200"/>
            <a:ext cx="10332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Sıra Bizde!</a:t>
            </a:r>
            <a:endParaRPr lang="en-US" sz="3600" dirty="0"/>
          </a:p>
        </p:txBody>
      </p:sp>
      <p:sp>
        <p:nvSpPr>
          <p:cNvPr id="9" name="Text 6"/>
          <p:cNvSpPr/>
          <p:nvPr/>
        </p:nvSpPr>
        <p:spPr>
          <a:xfrm>
            <a:off x="1828800" y="3566160"/>
            <a:ext cx="868680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çoktan seçmeli soru + 1 mini-vaka sorusu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Süre: 45 dakika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Başarı eşiği: 70/100</a:t>
            </a:r>
            <a:endParaRPr lang="en-US" sz="1400" dirty="0"/>
          </a:p>
          <a:p>
            <a:pPr marL="342900" indent="-342900">
              <a:spcAft>
                <a:spcPts val="5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Sonuçlar bireysel olarak iletilir, başarılı katılımcılara sertifika düzenlenir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</a:t>
            </a:r>
            <a:endParaRPr lang="en-US" sz="9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bg>
      <p:bgPr>
        <a:solidFill>
          <a:srgbClr val="1B3A5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white_orange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32720" y="274320"/>
            <a:ext cx="1645920" cy="7315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10312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TEŞEKKÜRLER</a:t>
            </a:r>
            <a:endParaRPr lang="en-US" sz="9600" dirty="0"/>
          </a:p>
        </p:txBody>
      </p:sp>
      <p:sp>
        <p:nvSpPr>
          <p:cNvPr id="4" name="Shape 1"/>
          <p:cNvSpPr/>
          <p:nvPr/>
        </p:nvSpPr>
        <p:spPr>
          <a:xfrm>
            <a:off x="5029200" y="3657600"/>
            <a:ext cx="2103120" cy="73152"/>
          </a:xfrm>
          <a:prstGeom prst="rect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57200" y="384048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i="1" dirty="0">
                <a:solidFill>
                  <a:srgbClr val="BFB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Sorularınız ve geri bildirimleriniz için bizimle iletişimde kalın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457200" y="50292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Uluslararası Belgelendirme Kontrol ve Gözetim Hizmetleri Ltd. Şti.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457200" y="54864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www.besabelge.com  •  info@besabelge.com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630936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BFBF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· Eğitim Birimi  •  BE013-PPT v1.0  •  2026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2.1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Dünya ve Türkiye Su Gerçeği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457200" y="1645920"/>
            <a:ext cx="5303520" cy="2103120"/>
          </a:xfrm>
          <a:prstGeom prst="rect">
            <a:avLst/>
          </a:prstGeom>
          <a:solidFill>
            <a:srgbClr val="F4F6F9"/>
          </a:solidFill>
          <a:ln w="12700">
            <a:solidFill>
              <a:srgbClr val="BFBFB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57200" y="1737360"/>
            <a:ext cx="53035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%40</a:t>
            </a:r>
            <a:endParaRPr lang="en-US" sz="4800" dirty="0"/>
          </a:p>
        </p:txBody>
      </p:sp>
      <p:sp>
        <p:nvSpPr>
          <p:cNvPr id="7" name="Text 4"/>
          <p:cNvSpPr/>
          <p:nvPr/>
        </p:nvSpPr>
        <p:spPr>
          <a:xfrm>
            <a:off x="731520" y="2743200"/>
            <a:ext cx="47548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2050'de şiddetli su stresi yaşayacak nüfus oranı (UN)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6126480" y="1645920"/>
            <a:ext cx="5303520" cy="2103120"/>
          </a:xfrm>
          <a:prstGeom prst="rect">
            <a:avLst/>
          </a:prstGeom>
          <a:solidFill>
            <a:srgbClr val="F4F6F9"/>
          </a:solidFill>
          <a:ln w="12700">
            <a:solidFill>
              <a:srgbClr val="BFBFB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126480" y="1737360"/>
            <a:ext cx="53035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1.346 m³</a:t>
            </a:r>
            <a:endParaRPr lang="en-US" sz="4800" dirty="0"/>
          </a:p>
        </p:txBody>
      </p:sp>
      <p:sp>
        <p:nvSpPr>
          <p:cNvPr id="10" name="Text 7"/>
          <p:cNvSpPr/>
          <p:nvPr/>
        </p:nvSpPr>
        <p:spPr>
          <a:xfrm>
            <a:off x="6400800" y="2743200"/>
            <a:ext cx="47548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Türkiye'de kişi başı yıllık kullanılabilir tatlı su (su stresi sınırı: 1.500 m³)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57200" y="4023360"/>
            <a:ext cx="5303520" cy="2103120"/>
          </a:xfrm>
          <a:prstGeom prst="rect">
            <a:avLst/>
          </a:prstGeom>
          <a:solidFill>
            <a:srgbClr val="F4F6F9"/>
          </a:solidFill>
          <a:ln w="12700">
            <a:solidFill>
              <a:srgbClr val="BFBFB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57200" y="4114800"/>
            <a:ext cx="53035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1.120 m³</a:t>
            </a:r>
            <a:endParaRPr lang="en-US" sz="4800" dirty="0"/>
          </a:p>
        </p:txBody>
      </p:sp>
      <p:sp>
        <p:nvSpPr>
          <p:cNvPr id="13" name="Text 10"/>
          <p:cNvSpPr/>
          <p:nvPr/>
        </p:nvSpPr>
        <p:spPr>
          <a:xfrm>
            <a:off x="731520" y="5120640"/>
            <a:ext cx="47548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2030 projeksiyonu — “su fakiri” eşiği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6126480" y="4023360"/>
            <a:ext cx="5303520" cy="2103120"/>
          </a:xfrm>
          <a:prstGeom prst="rect">
            <a:avLst/>
          </a:prstGeom>
          <a:solidFill>
            <a:srgbClr val="F4F6F9"/>
          </a:solidFill>
          <a:ln w="12700">
            <a:solidFill>
              <a:srgbClr val="BFBFB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126480" y="4114800"/>
            <a:ext cx="53035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%70+</a:t>
            </a:r>
            <a:endParaRPr lang="en-US" sz="4800" dirty="0"/>
          </a:p>
        </p:txBody>
      </p:sp>
      <p:sp>
        <p:nvSpPr>
          <p:cNvPr id="16" name="Text 13"/>
          <p:cNvSpPr/>
          <p:nvPr/>
        </p:nvSpPr>
        <p:spPr>
          <a:xfrm>
            <a:off x="6400800" y="5120640"/>
            <a:ext cx="47548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Tatlı su çekiminin tarımda kullanımı (Türkiye)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2.2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Kuruluşta Su Nerelerde Kullanılır?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457200" y="1645920"/>
            <a:ext cx="2651760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457200" y="1645920"/>
            <a:ext cx="2651760" cy="228600"/>
          </a:xfrm>
          <a:prstGeom prst="rect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57200" y="2011680"/>
            <a:ext cx="26517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4400" dirty="0"/>
          </a:p>
        </p:txBody>
      </p:sp>
      <p:sp>
        <p:nvSpPr>
          <p:cNvPr id="8" name="Text 5"/>
          <p:cNvSpPr/>
          <p:nvPr/>
        </p:nvSpPr>
        <p:spPr>
          <a:xfrm>
            <a:off x="457200" y="2788920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Temizlik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548640" y="315468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Tesis, ekipman, araç, personel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3291840" y="1645920"/>
            <a:ext cx="2651760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3291840" y="1645920"/>
            <a:ext cx="2651760" cy="228600"/>
          </a:xfrm>
          <a:prstGeom prst="rect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3291840" y="2011680"/>
            <a:ext cx="26517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4400" dirty="0"/>
          </a:p>
        </p:txBody>
      </p:sp>
      <p:sp>
        <p:nvSpPr>
          <p:cNvPr id="13" name="Text 10"/>
          <p:cNvSpPr/>
          <p:nvPr/>
        </p:nvSpPr>
        <p:spPr>
          <a:xfrm>
            <a:off x="3291840" y="2788920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/ Üretim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3383280" y="315468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Ürünün bileşeni, taşıyıcı, çözücü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6126480" y="1645920"/>
            <a:ext cx="2651760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6126480" y="1645920"/>
            <a:ext cx="2651760" cy="228600"/>
          </a:xfrm>
          <a:prstGeom prst="rect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126480" y="2011680"/>
            <a:ext cx="26517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4400" dirty="0"/>
          </a:p>
        </p:txBody>
      </p:sp>
      <p:sp>
        <p:nvSpPr>
          <p:cNvPr id="18" name="Text 15"/>
          <p:cNvSpPr/>
          <p:nvPr/>
        </p:nvSpPr>
        <p:spPr>
          <a:xfrm>
            <a:off x="6126480" y="2788920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Soğutma &amp; Isıtma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6217920" y="315468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Kazan, soğutma kulesi, klima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8961120" y="1645920"/>
            <a:ext cx="2651760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8961120" y="1645920"/>
            <a:ext cx="2651760" cy="228600"/>
          </a:xfrm>
          <a:prstGeom prst="rect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961120" y="2011680"/>
            <a:ext cx="26517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4400" dirty="0"/>
          </a:p>
        </p:txBody>
      </p:sp>
      <p:sp>
        <p:nvSpPr>
          <p:cNvPr id="23" name="Text 20"/>
          <p:cNvSpPr/>
          <p:nvPr/>
        </p:nvSpPr>
        <p:spPr>
          <a:xfrm>
            <a:off x="8961120" y="2788920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İçme Suyu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9052560" y="315468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Personel, ziyaretçi, kantin</a:t>
            </a:r>
            <a:endParaRPr lang="en-US" sz="1100" dirty="0"/>
          </a:p>
        </p:txBody>
      </p:sp>
      <p:sp>
        <p:nvSpPr>
          <p:cNvPr id="25" name="Shape 22"/>
          <p:cNvSpPr/>
          <p:nvPr/>
        </p:nvSpPr>
        <p:spPr>
          <a:xfrm>
            <a:off x="457200" y="3931920"/>
            <a:ext cx="2651760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457200" y="3931920"/>
            <a:ext cx="2651760" cy="228600"/>
          </a:xfrm>
          <a:prstGeom prst="rect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457200" y="4297680"/>
            <a:ext cx="26517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4400" dirty="0"/>
          </a:p>
        </p:txBody>
      </p:sp>
      <p:sp>
        <p:nvSpPr>
          <p:cNvPr id="28" name="Text 25"/>
          <p:cNvSpPr/>
          <p:nvPr/>
        </p:nvSpPr>
        <p:spPr>
          <a:xfrm>
            <a:off x="457200" y="5074920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Sanitasyon</a:t>
            </a:r>
            <a:endParaRPr lang="en-US" sz="1600" dirty="0"/>
          </a:p>
        </p:txBody>
      </p:sp>
      <p:sp>
        <p:nvSpPr>
          <p:cNvPr id="29" name="Text 26"/>
          <p:cNvSpPr/>
          <p:nvPr/>
        </p:nvSpPr>
        <p:spPr>
          <a:xfrm>
            <a:off x="548640" y="544068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Tuvalet, duş, lavabo</a:t>
            </a:r>
            <a:endParaRPr lang="en-US" sz="1100" dirty="0"/>
          </a:p>
        </p:txBody>
      </p:sp>
      <p:sp>
        <p:nvSpPr>
          <p:cNvPr id="30" name="Shape 27"/>
          <p:cNvSpPr/>
          <p:nvPr/>
        </p:nvSpPr>
        <p:spPr>
          <a:xfrm>
            <a:off x="3291840" y="3931920"/>
            <a:ext cx="2651760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3291840" y="3931920"/>
            <a:ext cx="2651760" cy="228600"/>
          </a:xfrm>
          <a:prstGeom prst="rect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3291840" y="4297680"/>
            <a:ext cx="26517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4400" dirty="0"/>
          </a:p>
        </p:txBody>
      </p:sp>
      <p:sp>
        <p:nvSpPr>
          <p:cNvPr id="33" name="Text 30"/>
          <p:cNvSpPr/>
          <p:nvPr/>
        </p:nvSpPr>
        <p:spPr>
          <a:xfrm>
            <a:off x="3291840" y="5074920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Sulama</a:t>
            </a:r>
            <a:endParaRPr lang="en-US" sz="1600" dirty="0"/>
          </a:p>
        </p:txBody>
      </p:sp>
      <p:sp>
        <p:nvSpPr>
          <p:cNvPr id="34" name="Text 31"/>
          <p:cNvSpPr/>
          <p:nvPr/>
        </p:nvSpPr>
        <p:spPr>
          <a:xfrm>
            <a:off x="3383280" y="544068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Peyzaj, tarım, yeşil alan</a:t>
            </a:r>
            <a:endParaRPr lang="en-US" sz="1100" dirty="0"/>
          </a:p>
        </p:txBody>
      </p:sp>
      <p:sp>
        <p:nvSpPr>
          <p:cNvPr id="35" name="Shape 32"/>
          <p:cNvSpPr/>
          <p:nvPr/>
        </p:nvSpPr>
        <p:spPr>
          <a:xfrm>
            <a:off x="6126480" y="3931920"/>
            <a:ext cx="2651760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36" name="Shape 33"/>
          <p:cNvSpPr/>
          <p:nvPr/>
        </p:nvSpPr>
        <p:spPr>
          <a:xfrm>
            <a:off x="6126480" y="3931920"/>
            <a:ext cx="2651760" cy="228600"/>
          </a:xfrm>
          <a:prstGeom prst="rect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6126480" y="4297680"/>
            <a:ext cx="26517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4400" dirty="0"/>
          </a:p>
        </p:txBody>
      </p:sp>
      <p:sp>
        <p:nvSpPr>
          <p:cNvPr id="38" name="Text 35"/>
          <p:cNvSpPr/>
          <p:nvPr/>
        </p:nvSpPr>
        <p:spPr>
          <a:xfrm>
            <a:off x="6126480" y="5074920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Yangın</a:t>
            </a:r>
            <a:endParaRPr lang="en-US" sz="1600" dirty="0"/>
          </a:p>
        </p:txBody>
      </p:sp>
      <p:sp>
        <p:nvSpPr>
          <p:cNvPr id="39" name="Text 36"/>
          <p:cNvSpPr/>
          <p:nvPr/>
        </p:nvSpPr>
        <p:spPr>
          <a:xfrm>
            <a:off x="6217920" y="544068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Söndürme rezervi, sprinkler</a:t>
            </a:r>
            <a:endParaRPr lang="en-US" sz="1100" dirty="0"/>
          </a:p>
        </p:txBody>
      </p:sp>
      <p:sp>
        <p:nvSpPr>
          <p:cNvPr id="40" name="Shape 37"/>
          <p:cNvSpPr/>
          <p:nvPr/>
        </p:nvSpPr>
        <p:spPr>
          <a:xfrm>
            <a:off x="8961120" y="3931920"/>
            <a:ext cx="2651760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41" name="Shape 38"/>
          <p:cNvSpPr/>
          <p:nvPr/>
        </p:nvSpPr>
        <p:spPr>
          <a:xfrm>
            <a:off x="8961120" y="3931920"/>
            <a:ext cx="2651760" cy="228600"/>
          </a:xfrm>
          <a:prstGeom prst="rect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8961120" y="4297680"/>
            <a:ext cx="26517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4400" dirty="0"/>
          </a:p>
        </p:txBody>
      </p:sp>
      <p:sp>
        <p:nvSpPr>
          <p:cNvPr id="43" name="Text 40"/>
          <p:cNvSpPr/>
          <p:nvPr/>
        </p:nvSpPr>
        <p:spPr>
          <a:xfrm>
            <a:off x="8961120" y="5074920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Eğlence</a:t>
            </a:r>
            <a:endParaRPr lang="en-US" sz="1600" dirty="0"/>
          </a:p>
        </p:txBody>
      </p:sp>
      <p:sp>
        <p:nvSpPr>
          <p:cNvPr id="44" name="Text 41"/>
          <p:cNvSpPr/>
          <p:nvPr/>
        </p:nvSpPr>
        <p:spPr>
          <a:xfrm>
            <a:off x="9052560" y="544068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Havuz, çeşme, su sporları</a:t>
            </a:r>
            <a:endParaRPr lang="en-US" sz="1100" dirty="0"/>
          </a:p>
        </p:txBody>
      </p:sp>
      <p:sp>
        <p:nvSpPr>
          <p:cNvPr id="45" name="Text 42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46" name="Text 43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laughing-friendly-goodall/mnt/Besa - Kurumsal/Logolar/besa_logo_spaced_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0" y="228600"/>
            <a:ext cx="146304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2.4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54864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Üç Temel İlke: Azalt – Değiştir – Yeniden Kullan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457200" y="1645920"/>
            <a:ext cx="3657600" cy="4572000"/>
          </a:xfrm>
          <a:prstGeom prst="rect">
            <a:avLst/>
          </a:prstGeom>
          <a:solidFill>
            <a:srgbClr val="F4F6F9"/>
          </a:solidFill>
          <a:ln w="25400">
            <a:solidFill>
              <a:srgbClr val="1F3864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1828800" y="1828800"/>
            <a:ext cx="914400" cy="914400"/>
          </a:xfrm>
          <a:prstGeom prst="ellipse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828800" y="182880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200" dirty="0"/>
          </a:p>
        </p:txBody>
      </p:sp>
      <p:sp>
        <p:nvSpPr>
          <p:cNvPr id="8" name="Text 5"/>
          <p:cNvSpPr/>
          <p:nvPr/>
        </p:nvSpPr>
        <p:spPr>
          <a:xfrm>
            <a:off x="457200" y="283464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AZALT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640080" y="3383280"/>
            <a:ext cx="32918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Suyun ilk noktada en az miktarda tüketilmesi. Su verimli armatür, sızıntı tespiti, ölçüm sistemleri.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40080" y="4937760"/>
            <a:ext cx="3291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Örnek: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640080" y="5212080"/>
            <a:ext cx="32918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i="1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Düşük akışlı musluk başlığı, sensörlü musluklar, basınç dengeleyici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343400" y="1645920"/>
            <a:ext cx="3657600" cy="4572000"/>
          </a:xfrm>
          <a:prstGeom prst="rect">
            <a:avLst/>
          </a:prstGeom>
          <a:solidFill>
            <a:srgbClr val="F4F6F9"/>
          </a:solidFill>
          <a:ln w="25400">
            <a:solidFill>
              <a:srgbClr val="E27425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15000" y="1828800"/>
            <a:ext cx="914400" cy="914400"/>
          </a:xfrm>
          <a:prstGeom prst="ellipse">
            <a:avLst/>
          </a:prstGeom>
          <a:solidFill>
            <a:srgbClr val="E27425"/>
          </a:solidFill>
          <a:ln w="12700">
            <a:solidFill>
              <a:srgbClr val="E27425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715000" y="182880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3200" dirty="0"/>
          </a:p>
        </p:txBody>
      </p:sp>
      <p:sp>
        <p:nvSpPr>
          <p:cNvPr id="15" name="Text 12"/>
          <p:cNvSpPr/>
          <p:nvPr/>
        </p:nvSpPr>
        <p:spPr>
          <a:xfrm>
            <a:off x="4343400" y="283464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DEĞİŞTİR</a:t>
            </a:r>
            <a:endParaRPr lang="en-US" sz="2200" dirty="0"/>
          </a:p>
        </p:txBody>
      </p:sp>
      <p:sp>
        <p:nvSpPr>
          <p:cNvPr id="16" name="Text 13"/>
          <p:cNvSpPr/>
          <p:nvPr/>
        </p:nvSpPr>
        <p:spPr>
          <a:xfrm>
            <a:off x="4526280" y="3383280"/>
            <a:ext cx="32918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İçme suyu yerine, amaca uygun seçenek su kullanımı. Yağmur, gri, deniz, ıslah edilmiş su.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4526280" y="4937760"/>
            <a:ext cx="3291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Örnek: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4526280" y="5212080"/>
            <a:ext cx="32918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i="1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Soğutma kulesinde geri kazanılan su; peyzajda yağmur suyu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8229600" y="1645920"/>
            <a:ext cx="3657600" cy="4572000"/>
          </a:xfrm>
          <a:prstGeom prst="rect">
            <a:avLst/>
          </a:prstGeom>
          <a:solidFill>
            <a:srgbClr val="F4F6F9"/>
          </a:solidFill>
          <a:ln w="25400">
            <a:solidFill>
              <a:srgbClr val="1B3A57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9601200" y="1828800"/>
            <a:ext cx="914400" cy="914400"/>
          </a:xfrm>
          <a:prstGeom prst="ellipse">
            <a:avLst/>
          </a:prstGeom>
          <a:solidFill>
            <a:srgbClr val="1B3A57"/>
          </a:solidFill>
          <a:ln w="12700">
            <a:solidFill>
              <a:srgbClr val="1B3A57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9601200" y="182880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3200" dirty="0"/>
          </a:p>
        </p:txBody>
      </p:sp>
      <p:sp>
        <p:nvSpPr>
          <p:cNvPr id="22" name="Text 19"/>
          <p:cNvSpPr/>
          <p:nvPr/>
        </p:nvSpPr>
        <p:spPr>
          <a:xfrm>
            <a:off x="8229600" y="283464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B3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YENİDEN KULLAN</a:t>
            </a:r>
            <a:endParaRPr lang="en-US" sz="2200" dirty="0"/>
          </a:p>
        </p:txBody>
      </p:sp>
      <p:sp>
        <p:nvSpPr>
          <p:cNvPr id="23" name="Text 20"/>
          <p:cNvSpPr/>
          <p:nvPr/>
        </p:nvSpPr>
        <p:spPr>
          <a:xfrm>
            <a:off x="8412480" y="3383280"/>
            <a:ext cx="32918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süreçte kullanılmış suyun aynı/farklı amaçla geri dönüştürülmesi.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8412480" y="4937760"/>
            <a:ext cx="3291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274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Örnek: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8412480" y="5212080"/>
            <a:ext cx="32918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i="1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suyu geri kazanımı; gri su tuvalet sifonu</a:t>
            </a:r>
            <a:endParaRPr lang="en-US" sz="1100" dirty="0"/>
          </a:p>
        </p:txBody>
      </p:sp>
      <p:sp>
        <p:nvSpPr>
          <p:cNvPr id="26" name="Text 23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·  TS ISO 46001:2021 Eğitimi</a:t>
            </a:r>
            <a:endParaRPr lang="en-US" sz="900" dirty="0"/>
          </a:p>
        </p:txBody>
      </p:sp>
      <p:sp>
        <p:nvSpPr>
          <p:cNvPr id="27" name="Text 24"/>
          <p:cNvSpPr/>
          <p:nvPr/>
        </p:nvSpPr>
        <p:spPr>
          <a:xfrm>
            <a:off x="1133856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61</Slides>
  <Notes>61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</vt:vector>
  </TitlesOfParts>
  <Company>BESA Uluslararası Belgelendirme Kontrol ve Gözetim Hizmetleri Ltd. Şti.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TS ISO 46001:2021 Su Verimliliği Yönetim Sistemi</dc:title>
  <dc:subject>16 Saatlik Detaylı Farkındalık ve Uygulama Eğitimi</dc:subject>
  <dc:creator>BESA Belgelendirme · Eğitim Birimi</dc:creator>
  <cp:lastModifiedBy>BESA Belgelendirme · Eğitim Birimi</cp:lastModifiedBy>
  <cp:revision>1</cp:revision>
  <dcterms:created xsi:type="dcterms:W3CDTF">2026-05-15T09:34:35Z</dcterms:created>
  <dcterms:modified xsi:type="dcterms:W3CDTF">2026-05-15T09:34:35Z</dcterms:modified>
</cp:coreProperties>
</file>